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9"/>
  </p:notesMasterIdLst>
  <p:sldIdLst>
    <p:sldId id="256" r:id="rId2"/>
    <p:sldId id="257" r:id="rId3"/>
    <p:sldId id="258" r:id="rId4"/>
    <p:sldId id="273" r:id="rId5"/>
    <p:sldId id="260" r:id="rId6"/>
    <p:sldId id="262" r:id="rId7"/>
    <p:sldId id="259" r:id="rId8"/>
    <p:sldId id="266" r:id="rId9"/>
    <p:sldId id="261" r:id="rId10"/>
    <p:sldId id="267" r:id="rId11"/>
    <p:sldId id="265" r:id="rId12"/>
    <p:sldId id="281" r:id="rId13"/>
    <p:sldId id="282" r:id="rId14"/>
    <p:sldId id="264" r:id="rId15"/>
    <p:sldId id="268" r:id="rId16"/>
    <p:sldId id="269" r:id="rId17"/>
    <p:sldId id="270" r:id="rId18"/>
    <p:sldId id="271" r:id="rId19"/>
    <p:sldId id="272" r:id="rId20"/>
    <p:sldId id="274" r:id="rId21"/>
    <p:sldId id="275" r:id="rId22"/>
    <p:sldId id="277" r:id="rId23"/>
    <p:sldId id="276" r:id="rId24"/>
    <p:sldId id="278" r:id="rId25"/>
    <p:sldId id="279" r:id="rId26"/>
    <p:sldId id="283"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5184" autoAdjust="0"/>
  </p:normalViewPr>
  <p:slideViewPr>
    <p:cSldViewPr snapToGrid="0">
      <p:cViewPr varScale="1">
        <p:scale>
          <a:sx n="61" d="100"/>
          <a:sy n="61" d="100"/>
        </p:scale>
        <p:origin x="1275"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21CBE-CB17-4653-8D8C-5E61530AD853}" type="datetimeFigureOut">
              <a:rPr lang="en-US" smtClean="0"/>
              <a:t>10/6/2019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F566D-A34A-49B9-9356-A77902BC740C}" type="slidenum">
              <a:rPr lang="en-US" smtClean="0"/>
              <a:t>‹#›</a:t>
            </a:fld>
            <a:endParaRPr lang="en-US"/>
          </a:p>
        </p:txBody>
      </p:sp>
    </p:spTree>
    <p:extLst>
      <p:ext uri="{BB962C8B-B14F-4D97-AF65-F5344CB8AC3E}">
        <p14:creationId xmlns:p14="http://schemas.microsoft.com/office/powerpoint/2010/main" val="328792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flyout is the root menu for a Shell application. It is able to be accessed two ways: swipe, or icon. By default, the icon for a flyout is the hamburger icon to match industry standard, but this is able to be customized via property binding. There are three basic parts of a flyout: the header, flyout items, and menu items. The header allows you to set how the “header” top portion of a flyout. By default, this is a non-scrollable region of the flyout, but this is customizable. Flyout items are navigation related element that can take you to other internal views. These contain properties for titles and icons. The appearance of the flyout items is able to be customized using templates. Menu items are items at the bottom of the flyout. The menu items are distinct from flyout items because they expose clicked/command bindings that give the consumer more control of the behavior. For example, menu items can be used to open the browser to an external application.</a:t>
            </a:r>
          </a:p>
        </p:txBody>
      </p:sp>
      <p:sp>
        <p:nvSpPr>
          <p:cNvPr id="4" name="Slide Number Placeholder 3"/>
          <p:cNvSpPr>
            <a:spLocks noGrp="1"/>
          </p:cNvSpPr>
          <p:nvPr>
            <p:ph type="sldNum" sz="quarter" idx="5"/>
          </p:nvPr>
        </p:nvSpPr>
        <p:spPr/>
        <p:txBody>
          <a:bodyPr/>
          <a:lstStyle/>
          <a:p>
            <a:fld id="{3B8F566D-A34A-49B9-9356-A77902BC740C}" type="slidenum">
              <a:rPr lang="en-US" smtClean="0"/>
              <a:t>7</a:t>
            </a:fld>
            <a:endParaRPr lang="en-US"/>
          </a:p>
        </p:txBody>
      </p:sp>
    </p:spTree>
    <p:extLst>
      <p:ext uri="{BB962C8B-B14F-4D97-AF65-F5344CB8AC3E}">
        <p14:creationId xmlns:p14="http://schemas.microsoft.com/office/powerpoint/2010/main" val="84614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can either be a primary or secondary form of navigation for a Shell application. If the Shell contains a Flyout, then tabs are a secondary form of navigation. If the Shell contains a </a:t>
            </a:r>
            <a:r>
              <a:rPr lang="en-US" dirty="0" err="1"/>
              <a:t>TabBar</a:t>
            </a:r>
            <a:r>
              <a:rPr lang="en-US" dirty="0"/>
              <a:t>, then tabs are the primary form of navigation in the application. For a single page application, the Shell would contain a </a:t>
            </a:r>
            <a:r>
              <a:rPr lang="en-US" dirty="0" err="1"/>
              <a:t>TabBar</a:t>
            </a:r>
            <a:r>
              <a:rPr lang="en-US" dirty="0"/>
              <a:t> with a single tab. For a single page application, the </a:t>
            </a:r>
            <a:r>
              <a:rPr lang="en-US" dirty="0" err="1"/>
              <a:t>TabBar</a:t>
            </a:r>
            <a:r>
              <a:rPr lang="en-US" dirty="0"/>
              <a:t> will be hidden by default. A </a:t>
            </a:r>
            <a:r>
              <a:rPr lang="en-US" dirty="0" err="1"/>
              <a:t>TabBar</a:t>
            </a:r>
            <a:r>
              <a:rPr lang="en-US" dirty="0"/>
              <a:t> will be displayed by default if it includes multiple Tab objects. For each Tab, you can define a title and an icon. Each tab will include one or more </a:t>
            </a:r>
            <a:r>
              <a:rPr lang="en-US" dirty="0" err="1"/>
              <a:t>ShellContent</a:t>
            </a:r>
            <a:r>
              <a:rPr lang="en-US" dirty="0"/>
              <a:t> object, with the Content property set to a </a:t>
            </a:r>
            <a:r>
              <a:rPr lang="en-US" dirty="0" err="1"/>
              <a:t>ContentPage</a:t>
            </a:r>
            <a:r>
              <a:rPr lang="en-US" dirty="0"/>
              <a:t>. If more than one </a:t>
            </a:r>
            <a:r>
              <a:rPr lang="en-US" dirty="0" err="1"/>
              <a:t>ShellContent</a:t>
            </a:r>
            <a:r>
              <a:rPr lang="en-US" dirty="0"/>
              <a:t> objects are defined for a single Tab object, then a top tab bar will be displayed. The text in the top tab bar will include the title of the </a:t>
            </a:r>
            <a:r>
              <a:rPr lang="en-US" dirty="0" err="1"/>
              <a:t>ContentPage</a:t>
            </a:r>
            <a:r>
              <a:rPr lang="en-US" dirty="0"/>
              <a:t>.</a:t>
            </a:r>
          </a:p>
        </p:txBody>
      </p:sp>
      <p:sp>
        <p:nvSpPr>
          <p:cNvPr id="4" name="Slide Number Placeholder 3"/>
          <p:cNvSpPr>
            <a:spLocks noGrp="1"/>
          </p:cNvSpPr>
          <p:nvPr>
            <p:ph type="sldNum" sz="quarter" idx="5"/>
          </p:nvPr>
        </p:nvSpPr>
        <p:spPr/>
        <p:txBody>
          <a:bodyPr/>
          <a:lstStyle/>
          <a:p>
            <a:fld id="{3B8F566D-A34A-49B9-9356-A77902BC740C}" type="slidenum">
              <a:rPr lang="en-US" smtClean="0"/>
              <a:t>9</a:t>
            </a:fld>
            <a:endParaRPr lang="en-US"/>
          </a:p>
        </p:txBody>
      </p:sp>
    </p:spTree>
    <p:extLst>
      <p:ext uri="{BB962C8B-B14F-4D97-AF65-F5344CB8AC3E}">
        <p14:creationId xmlns:p14="http://schemas.microsoft.com/office/powerpoint/2010/main" val="39610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Shell Applications, you may also easily customize the appearance of your application. This includes appearance of background, disabled/</a:t>
            </a:r>
            <a:r>
              <a:rPr lang="en-US" dirty="0" err="1"/>
              <a:t>forground</a:t>
            </a:r>
            <a:r>
              <a:rPr lang="en-US" dirty="0"/>
              <a:t>/unselected title and icons, and title color. Additionally, we can customize a </a:t>
            </a:r>
            <a:r>
              <a:rPr lang="en-US" dirty="0" err="1"/>
              <a:t>TitleView</a:t>
            </a:r>
            <a:r>
              <a:rPr lang="en-US" dirty="0"/>
              <a:t> to be displayed if we do not want to simply display the </a:t>
            </a:r>
            <a:r>
              <a:rPr lang="en-US" dirty="0" err="1"/>
              <a:t>ContentPage</a:t>
            </a:r>
            <a:r>
              <a:rPr lang="en-US" dirty="0"/>
              <a:t> title. Note, a </a:t>
            </a:r>
            <a:r>
              <a:rPr lang="en-US" dirty="0" err="1"/>
              <a:t>TitleView</a:t>
            </a:r>
            <a:r>
              <a:rPr lang="en-US" dirty="0"/>
              <a:t> is size restricted, so you will likely need to make use of width and height requests.</a:t>
            </a:r>
          </a:p>
        </p:txBody>
      </p:sp>
      <p:sp>
        <p:nvSpPr>
          <p:cNvPr id="4" name="Slide Number Placeholder 3"/>
          <p:cNvSpPr>
            <a:spLocks noGrp="1"/>
          </p:cNvSpPr>
          <p:nvPr>
            <p:ph type="sldNum" sz="quarter" idx="5"/>
          </p:nvPr>
        </p:nvSpPr>
        <p:spPr/>
        <p:txBody>
          <a:bodyPr/>
          <a:lstStyle/>
          <a:p>
            <a:fld id="{3B8F566D-A34A-49B9-9356-A77902BC740C}" type="slidenum">
              <a:rPr lang="en-US" smtClean="0"/>
              <a:t>11</a:t>
            </a:fld>
            <a:endParaRPr lang="en-US"/>
          </a:p>
        </p:txBody>
      </p:sp>
    </p:spTree>
    <p:extLst>
      <p:ext uri="{BB962C8B-B14F-4D97-AF65-F5344CB8AC3E}">
        <p14:creationId xmlns:p14="http://schemas.microsoft.com/office/powerpoint/2010/main" val="217652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Navigation within a Shell application it gives us the option of URI based navigation. This means that we do not need to build this entire hierarchy of pages that must exist in the </a:t>
            </a:r>
            <a:r>
              <a:rPr lang="en-US" dirty="0" err="1"/>
              <a:t>backstack</a:t>
            </a:r>
            <a:r>
              <a:rPr lang="en-US" dirty="0"/>
              <a:t> for our application to function. With shell navigation, we are provided with the </a:t>
            </a:r>
            <a:r>
              <a:rPr lang="en-US" dirty="0" err="1"/>
              <a:t>GoToAsync</a:t>
            </a:r>
            <a:r>
              <a:rPr lang="en-US" dirty="0"/>
              <a:t> function, which can be used to navigate from one route of your application, to another route. Routes are similar to what we would think of when navigating a website. The route relates the visual hierarchy built up in the shell. We end up defining routes on our flyout items, tabs, and shell content defined in the shell. Pages do not need to be part of the shell visual hierarchy, so any page can be pushed onto the stack. Query parameters give use the ability to pass parameters to our pages.</a:t>
            </a:r>
          </a:p>
        </p:txBody>
      </p:sp>
      <p:sp>
        <p:nvSpPr>
          <p:cNvPr id="4" name="Slide Number Placeholder 3"/>
          <p:cNvSpPr>
            <a:spLocks noGrp="1"/>
          </p:cNvSpPr>
          <p:nvPr>
            <p:ph type="sldNum" sz="quarter" idx="5"/>
          </p:nvPr>
        </p:nvSpPr>
        <p:spPr/>
        <p:txBody>
          <a:bodyPr/>
          <a:lstStyle/>
          <a:p>
            <a:fld id="{3B8F566D-A34A-49B9-9356-A77902BC740C}" type="slidenum">
              <a:rPr lang="en-US" smtClean="0"/>
              <a:t>12</a:t>
            </a:fld>
            <a:endParaRPr lang="en-US"/>
          </a:p>
        </p:txBody>
      </p:sp>
    </p:spTree>
    <p:extLst>
      <p:ext uri="{BB962C8B-B14F-4D97-AF65-F5344CB8AC3E}">
        <p14:creationId xmlns:p14="http://schemas.microsoft.com/office/powerpoint/2010/main" val="3509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Reloading in Xamarin Forms allows us to reflect XAML changes in a running application. When this happens, the application state that was developed while running the application is maintained. The benefit of this is that most UI updates are able to be reflected in a running application. This is with the exception of namespace aliasing and other major structural changes. Additionally, rude edits are reflected with </a:t>
            </a:r>
            <a:r>
              <a:rPr lang="en-US" dirty="0" err="1"/>
              <a:t>intellisense</a:t>
            </a:r>
            <a:r>
              <a:rPr lang="en-US" dirty="0"/>
              <a:t>, and does not crash the running application. Instead, once the rude edits are resolved, then the XAML updates will continue to be reflected. Hot reloading does come with a number of limitations with Xamarin, such as the following: NuGet cannot be updated while application is running, shell structure updates can cause crashes, linking is limited to “none” option, special setup is required for physical iPhones, and C# code cannot be updated.</a:t>
            </a:r>
          </a:p>
        </p:txBody>
      </p:sp>
      <p:sp>
        <p:nvSpPr>
          <p:cNvPr id="4" name="Slide Number Placeholder 3"/>
          <p:cNvSpPr>
            <a:spLocks noGrp="1"/>
          </p:cNvSpPr>
          <p:nvPr>
            <p:ph type="sldNum" sz="quarter" idx="5"/>
          </p:nvPr>
        </p:nvSpPr>
        <p:spPr/>
        <p:txBody>
          <a:bodyPr/>
          <a:lstStyle/>
          <a:p>
            <a:fld id="{3B8F566D-A34A-49B9-9356-A77902BC740C}" type="slidenum">
              <a:rPr lang="en-US" smtClean="0"/>
              <a:t>16</a:t>
            </a:fld>
            <a:endParaRPr lang="en-US"/>
          </a:p>
        </p:txBody>
      </p:sp>
    </p:spTree>
    <p:extLst>
      <p:ext uri="{BB962C8B-B14F-4D97-AF65-F5344CB8AC3E}">
        <p14:creationId xmlns:p14="http://schemas.microsoft.com/office/powerpoint/2010/main" val="4064297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hot reloading, you will need to have the following installed: Visual Studio 2019 16.3+, and </a:t>
            </a:r>
            <a:r>
              <a:rPr lang="en-US" dirty="0" err="1"/>
              <a:t>Xamarin.Forms</a:t>
            </a:r>
            <a:r>
              <a:rPr lang="en-US" dirty="0"/>
              <a:t> 4.1+. The setup can be done within Xamarin configuration. It is just a checkbox option, but it is turned off by default since the feature is still in preview.</a:t>
            </a:r>
          </a:p>
        </p:txBody>
      </p:sp>
      <p:sp>
        <p:nvSpPr>
          <p:cNvPr id="4" name="Slide Number Placeholder 3"/>
          <p:cNvSpPr>
            <a:spLocks noGrp="1"/>
          </p:cNvSpPr>
          <p:nvPr>
            <p:ph type="sldNum" sz="quarter" idx="5"/>
          </p:nvPr>
        </p:nvSpPr>
        <p:spPr/>
        <p:txBody>
          <a:bodyPr/>
          <a:lstStyle/>
          <a:p>
            <a:fld id="{3B8F566D-A34A-49B9-9356-A77902BC740C}" type="slidenum">
              <a:rPr lang="en-US" smtClean="0"/>
              <a:t>17</a:t>
            </a:fld>
            <a:endParaRPr lang="en-US"/>
          </a:p>
        </p:txBody>
      </p:sp>
    </p:spTree>
    <p:extLst>
      <p:ext uri="{BB962C8B-B14F-4D97-AF65-F5344CB8AC3E}">
        <p14:creationId xmlns:p14="http://schemas.microsoft.com/office/powerpoint/2010/main" val="332332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Xamarin’s version of hot reloading compare with the competition? For this I will be comparing with Flutter since that is within my domain of experience. As mentioned before, Xamarin hot reloading is reserved for XAML changes. There is no ability for us to make C# code changes and have it reflected in the running application. As for </a:t>
            </a:r>
            <a:r>
              <a:rPr lang="en-US" dirty="0" err="1"/>
              <a:t>Fluttter</a:t>
            </a:r>
            <a:r>
              <a:rPr lang="en-US" dirty="0"/>
              <a:t>, most code changes are supported, whether it is UI or logical changes. With Flutter, there are a few exceptions to what code changes can be made, but they are less restrictive than Xamarin.</a:t>
            </a:r>
          </a:p>
        </p:txBody>
      </p:sp>
      <p:sp>
        <p:nvSpPr>
          <p:cNvPr id="4" name="Slide Number Placeholder 3"/>
          <p:cNvSpPr>
            <a:spLocks noGrp="1"/>
          </p:cNvSpPr>
          <p:nvPr>
            <p:ph type="sldNum" sz="quarter" idx="5"/>
          </p:nvPr>
        </p:nvSpPr>
        <p:spPr/>
        <p:txBody>
          <a:bodyPr/>
          <a:lstStyle/>
          <a:p>
            <a:fld id="{3B8F566D-A34A-49B9-9356-A77902BC740C}" type="slidenum">
              <a:rPr lang="en-US" smtClean="0"/>
              <a:t>19</a:t>
            </a:fld>
            <a:endParaRPr lang="en-US"/>
          </a:p>
        </p:txBody>
      </p:sp>
    </p:spTree>
    <p:extLst>
      <p:ext uri="{BB962C8B-B14F-4D97-AF65-F5344CB8AC3E}">
        <p14:creationId xmlns:p14="http://schemas.microsoft.com/office/powerpoint/2010/main" val="174100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CollectionView</a:t>
            </a:r>
            <a:r>
              <a:rPr lang="en-US" dirty="0"/>
              <a:t> is a new flexible way to present </a:t>
            </a:r>
            <a:r>
              <a:rPr lang="en-US" dirty="0" err="1"/>
              <a:t>IEnumerable</a:t>
            </a:r>
            <a:r>
              <a:rPr lang="en-US" dirty="0"/>
              <a:t> data to the user. The data is populated using the </a:t>
            </a:r>
            <a:r>
              <a:rPr lang="en-US" dirty="0" err="1"/>
              <a:t>ItemsSource</a:t>
            </a:r>
            <a:endParaRPr lang="en-US" dirty="0"/>
          </a:p>
        </p:txBody>
      </p:sp>
      <p:sp>
        <p:nvSpPr>
          <p:cNvPr id="4" name="Slide Number Placeholder 3"/>
          <p:cNvSpPr>
            <a:spLocks noGrp="1"/>
          </p:cNvSpPr>
          <p:nvPr>
            <p:ph type="sldNum" sz="quarter" idx="5"/>
          </p:nvPr>
        </p:nvSpPr>
        <p:spPr/>
        <p:txBody>
          <a:bodyPr/>
          <a:lstStyle/>
          <a:p>
            <a:fld id="{3B8F566D-A34A-49B9-9356-A77902BC740C}" type="slidenum">
              <a:rPr lang="en-US" smtClean="0"/>
              <a:t>21</a:t>
            </a:fld>
            <a:endParaRPr lang="en-US"/>
          </a:p>
        </p:txBody>
      </p:sp>
    </p:spTree>
    <p:extLst>
      <p:ext uri="{BB962C8B-B14F-4D97-AF65-F5344CB8AC3E}">
        <p14:creationId xmlns:p14="http://schemas.microsoft.com/office/powerpoint/2010/main" val="283634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726ED139-0480-4198-83E2-68CE0B25BC9B}" type="datetimeFigureOut">
              <a:rPr lang="en-US" dirty="0"/>
              <a:t>10/6/2019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7CE23-3B6A-482C-9BEA-F32A9EB44C40}" type="datetimeFigureOut">
              <a:rPr lang="en-US" dirty="0"/>
              <a:t>10/6/2019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9C8FD-9717-4D78-9D01-4CBD0AC8CAE0}" type="datetimeFigureOut">
              <a:rPr lang="en-US" dirty="0"/>
              <a:t>10/6/2019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2BD47-5F5E-4508-9DFC-0021F20B392D}" type="datetimeFigureOut">
              <a:rPr lang="en-US" dirty="0"/>
              <a:t>10/6/2019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BB23E3-326B-4424-9A50-2CBB9CA4B2E5}" type="datetimeFigureOut">
              <a:rPr lang="en-US" dirty="0"/>
              <a:t>10/6/2019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09F6F-C437-48B6-80BB-8E50899C06AF}" type="datetimeFigureOut">
              <a:rPr lang="en-US" dirty="0"/>
              <a:t>10/6/2019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776D14-B85F-4865-804C-5734F9C85CDD}" type="datetimeFigureOut">
              <a:rPr lang="en-US" dirty="0"/>
              <a:t>10/6/2019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956C38-6601-4688-9146-5E61D8B04598}" type="datetimeFigureOut">
              <a:rPr lang="en-US" dirty="0"/>
              <a:t>10/6/2019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6061E-CDAE-49E3-92CB-288B639C3B6F}" type="datetimeFigureOut">
              <a:rPr lang="en-US" dirty="0"/>
              <a:t>10/6/2019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E9851-4767-4B63-B36B-F772D06043F2}" type="datetimeFigureOut">
              <a:rPr lang="en-US" dirty="0"/>
              <a:t>10/6/2019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9A586-BE94-448D-BAE3-D5D323B9149F}" type="datetimeFigureOut">
              <a:rPr lang="en-US" dirty="0"/>
              <a:t>10/6/2019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ADDEAF24-54CC-4408-99B3-A70A172EFF44}" type="datetimeFigureOut">
              <a:rPr lang="en-US" dirty="0"/>
              <a:t>10/6/2019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xamarin/xamarin-forms/app-fundamentals/shell/configur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ocs.microsoft.com/en-us/xamarin/xamarin-forms/app-fundamentals/shell/flyou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docs.microsoft.com/en-us/xamarin/xamarin-forms/app-fundamentals/shell/tabs"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7EDE-3319-464F-B5E4-A4B6808571B5}"/>
              </a:ext>
            </a:extLst>
          </p:cNvPr>
          <p:cNvSpPr>
            <a:spLocks noGrp="1"/>
          </p:cNvSpPr>
          <p:nvPr>
            <p:ph type="ctrTitle"/>
          </p:nvPr>
        </p:nvSpPr>
        <p:spPr>
          <a:xfrm>
            <a:off x="1261872" y="758952"/>
            <a:ext cx="9418320" cy="2723211"/>
          </a:xfrm>
        </p:spPr>
        <p:txBody>
          <a:bodyPr>
            <a:normAutofit fontScale="90000"/>
          </a:bodyPr>
          <a:lstStyle/>
          <a:p>
            <a:r>
              <a:rPr lang="en-US" dirty="0"/>
              <a:t>What’s New and Upcoming with Xamarin</a:t>
            </a:r>
          </a:p>
        </p:txBody>
      </p:sp>
      <p:pic>
        <p:nvPicPr>
          <p:cNvPr id="9" name="Picture 8">
            <a:extLst>
              <a:ext uri="{FF2B5EF4-FFF2-40B4-BE49-F238E27FC236}">
                <a16:creationId xmlns:a16="http://schemas.microsoft.com/office/drawing/2014/main" id="{4D7504E7-C0E1-46B9-BE8D-15E8732A241F}"/>
              </a:ext>
            </a:extLst>
          </p:cNvPr>
          <p:cNvPicPr>
            <a:picLocks noChangeAspect="1"/>
          </p:cNvPicPr>
          <p:nvPr/>
        </p:nvPicPr>
        <p:blipFill>
          <a:blip r:embed="rId2"/>
          <a:stretch>
            <a:fillRect/>
          </a:stretch>
        </p:blipFill>
        <p:spPr>
          <a:xfrm>
            <a:off x="4657946" y="2744971"/>
            <a:ext cx="4232423" cy="3762154"/>
          </a:xfrm>
          <a:prstGeom prst="rect">
            <a:avLst/>
          </a:prstGeom>
        </p:spPr>
      </p:pic>
    </p:spTree>
    <p:extLst>
      <p:ext uri="{BB962C8B-B14F-4D97-AF65-F5344CB8AC3E}">
        <p14:creationId xmlns:p14="http://schemas.microsoft.com/office/powerpoint/2010/main" val="3699899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6550-3A7C-4E63-BB92-7C3AF398691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191E333-3F8D-438D-B3C4-C6938E82DC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3415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3871-4EC3-4A71-ACEA-98CD5A6E540F}"/>
              </a:ext>
            </a:extLst>
          </p:cNvPr>
          <p:cNvSpPr>
            <a:spLocks noGrp="1"/>
          </p:cNvSpPr>
          <p:nvPr>
            <p:ph type="title"/>
          </p:nvPr>
        </p:nvSpPr>
        <p:spPr/>
        <p:txBody>
          <a:bodyPr/>
          <a:lstStyle/>
          <a:p>
            <a:r>
              <a:rPr lang="en-US" dirty="0"/>
              <a:t>Shell: Page Configuration</a:t>
            </a:r>
          </a:p>
        </p:txBody>
      </p:sp>
      <p:sp>
        <p:nvSpPr>
          <p:cNvPr id="6" name="Content Placeholder 2">
            <a:extLst>
              <a:ext uri="{FF2B5EF4-FFF2-40B4-BE49-F238E27FC236}">
                <a16:creationId xmlns:a16="http://schemas.microsoft.com/office/drawing/2014/main" id="{5CF21506-0322-47B4-97CF-B6CD31B575D4}"/>
              </a:ext>
            </a:extLst>
          </p:cNvPr>
          <p:cNvSpPr>
            <a:spLocks noGrp="1"/>
          </p:cNvSpPr>
          <p:nvPr>
            <p:ph idx="1"/>
          </p:nvPr>
        </p:nvSpPr>
        <p:spPr>
          <a:xfrm>
            <a:off x="1261872" y="1828800"/>
            <a:ext cx="4834128" cy="4351337"/>
          </a:xfrm>
        </p:spPr>
        <p:txBody>
          <a:bodyPr>
            <a:normAutofit/>
          </a:bodyPr>
          <a:lstStyle/>
          <a:p>
            <a:pPr lvl="1"/>
            <a:r>
              <a:rPr lang="en-US" dirty="0"/>
              <a:t>Shell applications allow you to configure your color scheme</a:t>
            </a:r>
          </a:p>
          <a:p>
            <a:pPr lvl="2"/>
            <a:r>
              <a:rPr lang="en-US" dirty="0"/>
              <a:t>Background color</a:t>
            </a:r>
          </a:p>
          <a:p>
            <a:pPr lvl="2"/>
            <a:r>
              <a:rPr lang="en-US" dirty="0"/>
              <a:t>Disabled color</a:t>
            </a:r>
          </a:p>
          <a:p>
            <a:pPr lvl="2"/>
            <a:r>
              <a:rPr lang="en-US" dirty="0"/>
              <a:t>Foreground color</a:t>
            </a:r>
          </a:p>
          <a:p>
            <a:pPr lvl="2"/>
            <a:r>
              <a:rPr lang="en-US" dirty="0"/>
              <a:t>Title color</a:t>
            </a:r>
          </a:p>
          <a:p>
            <a:pPr lvl="2"/>
            <a:r>
              <a:rPr lang="en-US" dirty="0"/>
              <a:t>Unselected color</a:t>
            </a:r>
          </a:p>
          <a:p>
            <a:pPr lvl="1"/>
            <a:r>
              <a:rPr lang="en-US" dirty="0"/>
              <a:t>You may also customize a </a:t>
            </a:r>
            <a:r>
              <a:rPr lang="en-US" dirty="0" err="1"/>
              <a:t>TitleView</a:t>
            </a:r>
            <a:endParaRPr lang="en-US" dirty="0"/>
          </a:p>
          <a:p>
            <a:pPr lvl="1"/>
            <a:r>
              <a:rPr lang="en-US" dirty="0"/>
              <a:t>Documentation</a:t>
            </a:r>
          </a:p>
          <a:p>
            <a:pPr lvl="2"/>
            <a:r>
              <a:rPr lang="en-US" dirty="0">
                <a:hlinkClick r:id="rId3"/>
              </a:rPr>
              <a:t>https://docs.microsoft.com/en-us/xamarin/xamarin-forms/app-fundamentals/shell/configuration</a:t>
            </a:r>
            <a:endParaRPr lang="en-US" dirty="0"/>
          </a:p>
        </p:txBody>
      </p:sp>
      <p:pic>
        <p:nvPicPr>
          <p:cNvPr id="7" name="Picture 6">
            <a:extLst>
              <a:ext uri="{FF2B5EF4-FFF2-40B4-BE49-F238E27FC236}">
                <a16:creationId xmlns:a16="http://schemas.microsoft.com/office/drawing/2014/main" id="{63AD8BDF-1689-45A7-926A-86FD2A5EEAFF}"/>
              </a:ext>
            </a:extLst>
          </p:cNvPr>
          <p:cNvPicPr>
            <a:picLocks noChangeAspect="1"/>
          </p:cNvPicPr>
          <p:nvPr/>
        </p:nvPicPr>
        <p:blipFill>
          <a:blip r:embed="rId4"/>
          <a:stretch>
            <a:fillRect/>
          </a:stretch>
        </p:blipFill>
        <p:spPr>
          <a:xfrm>
            <a:off x="6201015" y="2597202"/>
            <a:ext cx="5106267" cy="3338713"/>
          </a:xfrm>
          <a:prstGeom prst="rect">
            <a:avLst/>
          </a:prstGeom>
        </p:spPr>
      </p:pic>
    </p:spTree>
    <p:extLst>
      <p:ext uri="{BB962C8B-B14F-4D97-AF65-F5344CB8AC3E}">
        <p14:creationId xmlns:p14="http://schemas.microsoft.com/office/powerpoint/2010/main" val="1152204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1331-429F-49F2-BF16-C605229300E3}"/>
              </a:ext>
            </a:extLst>
          </p:cNvPr>
          <p:cNvSpPr>
            <a:spLocks noGrp="1"/>
          </p:cNvSpPr>
          <p:nvPr>
            <p:ph type="title"/>
          </p:nvPr>
        </p:nvSpPr>
        <p:spPr/>
        <p:txBody>
          <a:bodyPr/>
          <a:lstStyle/>
          <a:p>
            <a:r>
              <a:rPr lang="en-US" dirty="0"/>
              <a:t>Shell: Navigation</a:t>
            </a:r>
          </a:p>
        </p:txBody>
      </p:sp>
      <p:sp>
        <p:nvSpPr>
          <p:cNvPr id="3" name="Content Placeholder 2">
            <a:extLst>
              <a:ext uri="{FF2B5EF4-FFF2-40B4-BE49-F238E27FC236}">
                <a16:creationId xmlns:a16="http://schemas.microsoft.com/office/drawing/2014/main" id="{8B55C651-0120-4E36-93C8-9E3F709BC00C}"/>
              </a:ext>
            </a:extLst>
          </p:cNvPr>
          <p:cNvSpPr>
            <a:spLocks noGrp="1"/>
          </p:cNvSpPr>
          <p:nvPr>
            <p:ph idx="1"/>
          </p:nvPr>
        </p:nvSpPr>
        <p:spPr/>
        <p:txBody>
          <a:bodyPr/>
          <a:lstStyle/>
          <a:p>
            <a:r>
              <a:rPr lang="en-US" dirty="0"/>
              <a:t>URI based navigation</a:t>
            </a:r>
          </a:p>
          <a:p>
            <a:pPr lvl="1"/>
            <a:r>
              <a:rPr lang="en-US" dirty="0"/>
              <a:t>Do not need hierarchy </a:t>
            </a:r>
          </a:p>
          <a:p>
            <a:r>
              <a:rPr lang="en-US" dirty="0" err="1"/>
              <a:t>GoToAsync</a:t>
            </a:r>
            <a:r>
              <a:rPr lang="en-US" dirty="0"/>
              <a:t>()</a:t>
            </a:r>
          </a:p>
          <a:p>
            <a:r>
              <a:rPr lang="en-US" dirty="0"/>
              <a:t>Routes</a:t>
            </a:r>
          </a:p>
          <a:p>
            <a:pPr lvl="1"/>
            <a:r>
              <a:rPr lang="en-US" dirty="0"/>
              <a:t>Components of a route</a:t>
            </a:r>
          </a:p>
          <a:p>
            <a:pPr lvl="2"/>
            <a:r>
              <a:rPr lang="en-US" dirty="0"/>
              <a:t>Route</a:t>
            </a:r>
          </a:p>
          <a:p>
            <a:pPr lvl="2"/>
            <a:r>
              <a:rPr lang="en-US" dirty="0"/>
              <a:t>Page</a:t>
            </a:r>
          </a:p>
          <a:p>
            <a:pPr lvl="2"/>
            <a:r>
              <a:rPr lang="en-US" dirty="0"/>
              <a:t>Query parameters</a:t>
            </a:r>
          </a:p>
          <a:p>
            <a:pPr lvl="2"/>
            <a:r>
              <a:rPr lang="en-US" dirty="0"/>
              <a:t>//{route}/</a:t>
            </a:r>
            <a:r>
              <a:rPr lang="en-US" dirty="0" err="1"/>
              <a:t>page?queryParameters</a:t>
            </a:r>
            <a:endParaRPr lang="en-US" dirty="0"/>
          </a:p>
          <a:p>
            <a:pPr lvl="1"/>
            <a:r>
              <a:rPr lang="en-US" dirty="0"/>
              <a:t>Routes created by Shell, or manually defined</a:t>
            </a:r>
          </a:p>
          <a:p>
            <a:endParaRPr lang="en-US" dirty="0"/>
          </a:p>
          <a:p>
            <a:pPr lvl="2"/>
            <a:endParaRPr lang="en-US" dirty="0"/>
          </a:p>
          <a:p>
            <a:pPr lvl="2"/>
            <a:endParaRPr lang="en-US" dirty="0"/>
          </a:p>
          <a:p>
            <a:pPr lvl="1"/>
            <a:endParaRPr lang="en-US" dirty="0"/>
          </a:p>
        </p:txBody>
      </p:sp>
    </p:spTree>
    <p:extLst>
      <p:ext uri="{BB962C8B-B14F-4D97-AF65-F5344CB8AC3E}">
        <p14:creationId xmlns:p14="http://schemas.microsoft.com/office/powerpoint/2010/main" val="188730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13FF-A615-4EF8-AA56-8E4FB3326AB7}"/>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4E71E346-A142-4756-AB22-03BE63A5CA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652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5F9D-88F3-4CF8-BBE3-0A6EDD6D5926}"/>
              </a:ext>
            </a:extLst>
          </p:cNvPr>
          <p:cNvSpPr>
            <a:spLocks noGrp="1"/>
          </p:cNvSpPr>
          <p:nvPr>
            <p:ph type="title"/>
          </p:nvPr>
        </p:nvSpPr>
        <p:spPr/>
        <p:txBody>
          <a:bodyPr/>
          <a:lstStyle/>
          <a:p>
            <a:r>
              <a:rPr lang="en-US" dirty="0"/>
              <a:t>When to Use the Shell?</a:t>
            </a:r>
          </a:p>
        </p:txBody>
      </p:sp>
      <p:pic>
        <p:nvPicPr>
          <p:cNvPr id="4" name="Picture 3">
            <a:extLst>
              <a:ext uri="{FF2B5EF4-FFF2-40B4-BE49-F238E27FC236}">
                <a16:creationId xmlns:a16="http://schemas.microsoft.com/office/drawing/2014/main" id="{94318293-DB80-4BD1-9E90-D7D3023E7016}"/>
              </a:ext>
            </a:extLst>
          </p:cNvPr>
          <p:cNvPicPr>
            <a:picLocks noChangeAspect="1"/>
          </p:cNvPicPr>
          <p:nvPr/>
        </p:nvPicPr>
        <p:blipFill>
          <a:blip r:embed="rId2"/>
          <a:stretch>
            <a:fillRect/>
          </a:stretch>
        </p:blipFill>
        <p:spPr>
          <a:xfrm>
            <a:off x="2274073" y="3088878"/>
            <a:ext cx="7260062" cy="3228737"/>
          </a:xfrm>
          <a:prstGeom prst="rect">
            <a:avLst/>
          </a:prstGeom>
        </p:spPr>
      </p:pic>
      <p:sp>
        <p:nvSpPr>
          <p:cNvPr id="5" name="Content Placeholder 2">
            <a:extLst>
              <a:ext uri="{FF2B5EF4-FFF2-40B4-BE49-F238E27FC236}">
                <a16:creationId xmlns:a16="http://schemas.microsoft.com/office/drawing/2014/main" id="{F7287D77-45B0-4B81-80E1-EC82A8DE4B50}"/>
              </a:ext>
            </a:extLst>
          </p:cNvPr>
          <p:cNvSpPr>
            <a:spLocks noGrp="1"/>
          </p:cNvSpPr>
          <p:nvPr>
            <p:ph idx="1"/>
          </p:nvPr>
        </p:nvSpPr>
        <p:spPr>
          <a:xfrm>
            <a:off x="1261872" y="1828800"/>
            <a:ext cx="4834128" cy="4351337"/>
          </a:xfrm>
        </p:spPr>
        <p:txBody>
          <a:bodyPr>
            <a:normAutofit/>
          </a:bodyPr>
          <a:lstStyle/>
          <a:p>
            <a:pPr lvl="1"/>
            <a:r>
              <a:rPr lang="en-US" sz="2800" dirty="0"/>
              <a:t>Proof of concepts</a:t>
            </a:r>
          </a:p>
          <a:p>
            <a:pPr lvl="1"/>
            <a:r>
              <a:rPr lang="en-US" sz="2800" dirty="0"/>
              <a:t>Production applications</a:t>
            </a:r>
          </a:p>
        </p:txBody>
      </p:sp>
    </p:spTree>
    <p:extLst>
      <p:ext uri="{BB962C8B-B14F-4D97-AF65-F5344CB8AC3E}">
        <p14:creationId xmlns:p14="http://schemas.microsoft.com/office/powerpoint/2010/main" val="334157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99D2-BC99-4D68-8364-546A879DCF34}"/>
              </a:ext>
            </a:extLst>
          </p:cNvPr>
          <p:cNvSpPr>
            <a:spLocks noGrp="1"/>
          </p:cNvSpPr>
          <p:nvPr>
            <p:ph type="title"/>
          </p:nvPr>
        </p:nvSpPr>
        <p:spPr/>
        <p:txBody>
          <a:bodyPr/>
          <a:lstStyle/>
          <a:p>
            <a:r>
              <a:rPr lang="en-US" dirty="0"/>
              <a:t>Hot Reloading</a:t>
            </a:r>
          </a:p>
        </p:txBody>
      </p:sp>
      <p:sp>
        <p:nvSpPr>
          <p:cNvPr id="3" name="Content Placeholder 2">
            <a:extLst>
              <a:ext uri="{FF2B5EF4-FFF2-40B4-BE49-F238E27FC236}">
                <a16:creationId xmlns:a16="http://schemas.microsoft.com/office/drawing/2014/main" id="{2BE9165D-8D31-43EA-B3DD-91BAB74528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4929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0524-D4A1-47E0-A71B-5412C55AA344}"/>
              </a:ext>
            </a:extLst>
          </p:cNvPr>
          <p:cNvSpPr>
            <a:spLocks noGrp="1"/>
          </p:cNvSpPr>
          <p:nvPr>
            <p:ph type="title"/>
          </p:nvPr>
        </p:nvSpPr>
        <p:spPr/>
        <p:txBody>
          <a:bodyPr/>
          <a:lstStyle/>
          <a:p>
            <a:r>
              <a:rPr lang="en-US" dirty="0"/>
              <a:t>Hot Reloading</a:t>
            </a:r>
          </a:p>
        </p:txBody>
      </p:sp>
      <p:sp>
        <p:nvSpPr>
          <p:cNvPr id="3" name="Content Placeholder 2">
            <a:extLst>
              <a:ext uri="{FF2B5EF4-FFF2-40B4-BE49-F238E27FC236}">
                <a16:creationId xmlns:a16="http://schemas.microsoft.com/office/drawing/2014/main" id="{9AAFAF44-8A3C-4022-92DA-BF7727456FF3}"/>
              </a:ext>
            </a:extLst>
          </p:cNvPr>
          <p:cNvSpPr>
            <a:spLocks noGrp="1"/>
          </p:cNvSpPr>
          <p:nvPr>
            <p:ph idx="1"/>
          </p:nvPr>
        </p:nvSpPr>
        <p:spPr>
          <a:xfrm>
            <a:off x="1261872" y="1828800"/>
            <a:ext cx="5542788" cy="4587240"/>
          </a:xfrm>
        </p:spPr>
        <p:txBody>
          <a:bodyPr>
            <a:normAutofit/>
          </a:bodyPr>
          <a:lstStyle/>
          <a:p>
            <a:r>
              <a:rPr lang="en-US" dirty="0"/>
              <a:t>What is it</a:t>
            </a:r>
          </a:p>
          <a:p>
            <a:pPr lvl="1"/>
            <a:r>
              <a:rPr lang="en-US" dirty="0"/>
              <a:t>Reflect XAML changes to a running application</a:t>
            </a:r>
          </a:p>
          <a:p>
            <a:pPr lvl="1"/>
            <a:r>
              <a:rPr lang="en-US" dirty="0"/>
              <a:t>Application state maintained</a:t>
            </a:r>
          </a:p>
          <a:p>
            <a:r>
              <a:rPr lang="en-US" dirty="0"/>
              <a:t>Benefits</a:t>
            </a:r>
          </a:p>
          <a:p>
            <a:pPr lvl="1"/>
            <a:r>
              <a:rPr lang="en-US" dirty="0"/>
              <a:t>Save time on builds for </a:t>
            </a:r>
            <a:r>
              <a:rPr lang="en-US" b="1" dirty="0"/>
              <a:t>most</a:t>
            </a:r>
            <a:r>
              <a:rPr lang="en-US" dirty="0"/>
              <a:t> UI updates</a:t>
            </a:r>
          </a:p>
          <a:p>
            <a:pPr lvl="1"/>
            <a:r>
              <a:rPr lang="en-US" dirty="0"/>
              <a:t>Able to handle rude edits</a:t>
            </a:r>
          </a:p>
          <a:p>
            <a:r>
              <a:rPr lang="en-US" dirty="0"/>
              <a:t>Current limitations</a:t>
            </a:r>
          </a:p>
          <a:p>
            <a:pPr lvl="1"/>
            <a:r>
              <a:rPr lang="en-US" dirty="0"/>
              <a:t>NuGet updates</a:t>
            </a:r>
          </a:p>
          <a:p>
            <a:pPr lvl="1"/>
            <a:r>
              <a:rPr lang="en-US" dirty="0"/>
              <a:t>Shell structure updates</a:t>
            </a:r>
          </a:p>
          <a:p>
            <a:pPr lvl="1"/>
            <a:r>
              <a:rPr lang="en-US" dirty="0"/>
              <a:t>Linking limitations</a:t>
            </a:r>
          </a:p>
          <a:p>
            <a:pPr lvl="1"/>
            <a:r>
              <a:rPr lang="en-US" dirty="0"/>
              <a:t>Special setup for physical iPhones</a:t>
            </a:r>
          </a:p>
          <a:p>
            <a:pPr lvl="1"/>
            <a:r>
              <a:rPr lang="en-US" dirty="0"/>
              <a:t>No C# updates</a:t>
            </a:r>
          </a:p>
          <a:p>
            <a:pPr lvl="1"/>
            <a:endParaRPr lang="en-US"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6CC55938-0CF2-4E3C-8B9C-59C76810A86D}"/>
              </a:ext>
            </a:extLst>
          </p:cNvPr>
          <p:cNvPicPr>
            <a:picLocks noChangeAspect="1"/>
          </p:cNvPicPr>
          <p:nvPr/>
        </p:nvPicPr>
        <p:blipFill>
          <a:blip r:embed="rId3"/>
          <a:stretch>
            <a:fillRect/>
          </a:stretch>
        </p:blipFill>
        <p:spPr>
          <a:xfrm>
            <a:off x="6858000" y="1691322"/>
            <a:ext cx="4187190" cy="135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391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7193-30D5-41C9-ADF1-95C54281D1F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8C040D0F-6E9F-4D50-A1AA-B2340D6C3C05}"/>
              </a:ext>
            </a:extLst>
          </p:cNvPr>
          <p:cNvSpPr>
            <a:spLocks noGrp="1"/>
          </p:cNvSpPr>
          <p:nvPr>
            <p:ph idx="1"/>
          </p:nvPr>
        </p:nvSpPr>
        <p:spPr/>
        <p:txBody>
          <a:bodyPr/>
          <a:lstStyle/>
          <a:p>
            <a:r>
              <a:rPr lang="en-US" dirty="0"/>
              <a:t>Install the following</a:t>
            </a:r>
          </a:p>
          <a:p>
            <a:pPr lvl="1"/>
            <a:r>
              <a:rPr lang="en-US" dirty="0"/>
              <a:t>Visual Studio 2019 16.3+</a:t>
            </a:r>
          </a:p>
          <a:p>
            <a:pPr lvl="1"/>
            <a:r>
              <a:rPr lang="en-US" dirty="0" err="1"/>
              <a:t>Xamarin.Forms</a:t>
            </a:r>
            <a:r>
              <a:rPr lang="en-US" dirty="0"/>
              <a:t> 4.1+</a:t>
            </a:r>
          </a:p>
          <a:p>
            <a:r>
              <a:rPr lang="en-US" dirty="0"/>
              <a:t>Windows</a:t>
            </a:r>
          </a:p>
          <a:p>
            <a:pPr lvl="1"/>
            <a:r>
              <a:rPr lang="en-US" dirty="0"/>
              <a:t>Tools </a:t>
            </a:r>
            <a:r>
              <a:rPr lang="en-US" dirty="0">
                <a:sym typeface="Wingdings" panose="05000000000000000000" pitchFamily="2" charset="2"/>
              </a:rPr>
              <a:t> Options  Xamarin  Hot Reload</a:t>
            </a:r>
          </a:p>
          <a:p>
            <a:pPr lvl="1"/>
            <a:endParaRPr lang="en-US" dirty="0">
              <a:sym typeface="Wingdings" panose="05000000000000000000" pitchFamily="2" charset="2"/>
            </a:endParaRPr>
          </a:p>
          <a:p>
            <a:r>
              <a:rPr lang="en-US" dirty="0">
                <a:sym typeface="Wingdings" panose="05000000000000000000" pitchFamily="2" charset="2"/>
              </a:rPr>
              <a:t>Mac</a:t>
            </a:r>
          </a:p>
          <a:p>
            <a:pPr lvl="1"/>
            <a:r>
              <a:rPr lang="en-US" dirty="0">
                <a:sym typeface="Wingdings" panose="05000000000000000000" pitchFamily="2" charset="2"/>
              </a:rPr>
              <a:t>Visual Studio  Preferences  Projects  Xamarin Hot Reload</a:t>
            </a:r>
            <a:endParaRPr lang="en-US" dirty="0"/>
          </a:p>
        </p:txBody>
      </p:sp>
    </p:spTree>
    <p:extLst>
      <p:ext uri="{BB962C8B-B14F-4D97-AF65-F5344CB8AC3E}">
        <p14:creationId xmlns:p14="http://schemas.microsoft.com/office/powerpoint/2010/main" val="5697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FAB0-D2B4-44FD-8542-1F21A848272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A4B363C8-4163-4C5F-86E5-35F447A6E1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4989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F286-FD95-41C0-8297-A65A7F8D60F2}"/>
              </a:ext>
            </a:extLst>
          </p:cNvPr>
          <p:cNvSpPr>
            <a:spLocks noGrp="1"/>
          </p:cNvSpPr>
          <p:nvPr>
            <p:ph type="title"/>
          </p:nvPr>
        </p:nvSpPr>
        <p:spPr/>
        <p:txBody>
          <a:bodyPr/>
          <a:lstStyle/>
          <a:p>
            <a:r>
              <a:rPr lang="en-US" dirty="0"/>
              <a:t>Comparison</a:t>
            </a:r>
          </a:p>
        </p:txBody>
      </p:sp>
      <p:graphicFrame>
        <p:nvGraphicFramePr>
          <p:cNvPr id="4" name="Table 3">
            <a:extLst>
              <a:ext uri="{FF2B5EF4-FFF2-40B4-BE49-F238E27FC236}">
                <a16:creationId xmlns:a16="http://schemas.microsoft.com/office/drawing/2014/main" id="{81F4CBC5-2373-4265-A848-5C30D3AC0713}"/>
              </a:ext>
            </a:extLst>
          </p:cNvPr>
          <p:cNvGraphicFramePr>
            <a:graphicFrameLocks noGrp="1"/>
          </p:cNvGraphicFramePr>
          <p:nvPr>
            <p:extLst>
              <p:ext uri="{D42A27DB-BD31-4B8C-83A1-F6EECF244321}">
                <p14:modId xmlns:p14="http://schemas.microsoft.com/office/powerpoint/2010/main" val="1016021836"/>
              </p:ext>
            </p:extLst>
          </p:nvPr>
        </p:nvGraphicFramePr>
        <p:xfrm>
          <a:off x="1607820" y="2103120"/>
          <a:ext cx="9346692" cy="3886200"/>
        </p:xfrm>
        <a:graphic>
          <a:graphicData uri="http://schemas.openxmlformats.org/drawingml/2006/table">
            <a:tbl>
              <a:tblPr firstRow="1" bandRow="1">
                <a:tableStyleId>{5C22544A-7EE6-4342-B048-85BDC9FD1C3A}</a:tableStyleId>
              </a:tblPr>
              <a:tblGrid>
                <a:gridCol w="4673346">
                  <a:extLst>
                    <a:ext uri="{9D8B030D-6E8A-4147-A177-3AD203B41FA5}">
                      <a16:colId xmlns:a16="http://schemas.microsoft.com/office/drawing/2014/main" val="618343967"/>
                    </a:ext>
                  </a:extLst>
                </a:gridCol>
                <a:gridCol w="4673346">
                  <a:extLst>
                    <a:ext uri="{9D8B030D-6E8A-4147-A177-3AD203B41FA5}">
                      <a16:colId xmlns:a16="http://schemas.microsoft.com/office/drawing/2014/main" val="1174037573"/>
                    </a:ext>
                  </a:extLst>
                </a:gridCol>
              </a:tblGrid>
              <a:tr h="1943100">
                <a:tc>
                  <a:txBody>
                    <a:bodyPr/>
                    <a:lstStyle/>
                    <a:p>
                      <a:pPr algn="ctr"/>
                      <a:r>
                        <a:rPr lang="en-US" dirty="0"/>
                        <a:t>Xamarin</a:t>
                      </a:r>
                    </a:p>
                  </a:txBody>
                  <a:tcPr anchor="ctr"/>
                </a:tc>
                <a:tc>
                  <a:txBody>
                    <a:bodyPr/>
                    <a:lstStyle/>
                    <a:p>
                      <a:pPr algn="ctr"/>
                      <a:r>
                        <a:rPr lang="en-US" dirty="0"/>
                        <a:t>Flutter</a:t>
                      </a:r>
                    </a:p>
                  </a:txBody>
                  <a:tcPr anchor="ctr"/>
                </a:tc>
                <a:extLst>
                  <a:ext uri="{0D108BD9-81ED-4DB2-BD59-A6C34878D82A}">
                    <a16:rowId xmlns:a16="http://schemas.microsoft.com/office/drawing/2014/main" val="1927690297"/>
                  </a:ext>
                </a:extLst>
              </a:tr>
              <a:tr h="1943100">
                <a:tc>
                  <a:txBody>
                    <a:bodyPr/>
                    <a:lstStyle/>
                    <a:p>
                      <a:pPr algn="ctr"/>
                      <a:r>
                        <a:rPr lang="en-US" dirty="0"/>
                        <a:t>XAML Only</a:t>
                      </a:r>
                    </a:p>
                  </a:txBody>
                  <a:tcPr anchor="ctr"/>
                </a:tc>
                <a:tc>
                  <a:txBody>
                    <a:bodyPr/>
                    <a:lstStyle/>
                    <a:p>
                      <a:r>
                        <a:rPr lang="en-US" dirty="0"/>
                        <a:t>Most code changes supported. </a:t>
                      </a:r>
                    </a:p>
                    <a:p>
                      <a:endParaRPr lang="en-US" dirty="0"/>
                    </a:p>
                    <a:p>
                      <a:r>
                        <a:rPr lang="en-US" dirty="0"/>
                        <a:t>Exceptions: </a:t>
                      </a:r>
                    </a:p>
                    <a:p>
                      <a:pPr marL="285750" indent="-285750">
                        <a:buFont typeface="Arial" panose="020B0604020202020204" pitchFamily="34" charset="0"/>
                        <a:buChar char="•"/>
                      </a:pPr>
                      <a:r>
                        <a:rPr lang="en-US" dirty="0" err="1"/>
                        <a:t>enum</a:t>
                      </a:r>
                      <a:r>
                        <a:rPr lang="en-US" dirty="0"/>
                        <a:t> changes</a:t>
                      </a:r>
                    </a:p>
                    <a:p>
                      <a:pPr marL="285750" indent="-285750">
                        <a:buFont typeface="Arial" panose="020B0604020202020204" pitchFamily="34" charset="0"/>
                        <a:buChar char="•"/>
                      </a:pPr>
                      <a:r>
                        <a:rPr lang="en-US" dirty="0"/>
                        <a:t>generic type declarations modified</a:t>
                      </a:r>
                    </a:p>
                  </a:txBody>
                  <a:tcPr/>
                </a:tc>
                <a:extLst>
                  <a:ext uri="{0D108BD9-81ED-4DB2-BD59-A6C34878D82A}">
                    <a16:rowId xmlns:a16="http://schemas.microsoft.com/office/drawing/2014/main" val="736406507"/>
                  </a:ext>
                </a:extLst>
              </a:tr>
            </a:tbl>
          </a:graphicData>
        </a:graphic>
      </p:graphicFrame>
    </p:spTree>
    <p:extLst>
      <p:ext uri="{BB962C8B-B14F-4D97-AF65-F5344CB8AC3E}">
        <p14:creationId xmlns:p14="http://schemas.microsoft.com/office/powerpoint/2010/main" val="423995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9D488-8925-45ED-80B0-72233BCD2815}"/>
              </a:ext>
            </a:extLst>
          </p:cNvPr>
          <p:cNvSpPr>
            <a:spLocks noGrp="1"/>
          </p:cNvSpPr>
          <p:nvPr>
            <p:ph type="title"/>
          </p:nvPr>
        </p:nvSpPr>
        <p:spPr/>
        <p:txBody>
          <a:bodyPr/>
          <a:lstStyle/>
          <a:p>
            <a:r>
              <a:rPr lang="en-US" dirty="0"/>
              <a:t>Your Presenter, Shane Foley</a:t>
            </a:r>
          </a:p>
        </p:txBody>
      </p:sp>
      <p:sp>
        <p:nvSpPr>
          <p:cNvPr id="3" name="Content Placeholder 2">
            <a:extLst>
              <a:ext uri="{FF2B5EF4-FFF2-40B4-BE49-F238E27FC236}">
                <a16:creationId xmlns:a16="http://schemas.microsoft.com/office/drawing/2014/main" id="{F07468C2-ADF6-4894-94DB-3C6668531677}"/>
              </a:ext>
            </a:extLst>
          </p:cNvPr>
          <p:cNvSpPr>
            <a:spLocks noGrp="1"/>
          </p:cNvSpPr>
          <p:nvPr>
            <p:ph idx="1"/>
          </p:nvPr>
        </p:nvSpPr>
        <p:spPr/>
        <p:txBody>
          <a:bodyPr/>
          <a:lstStyle/>
          <a:p>
            <a:r>
              <a:rPr lang="en-US" dirty="0"/>
              <a:t>Senior Consultant @ </a:t>
            </a:r>
            <a:r>
              <a:rPr lang="en-US" dirty="0" err="1"/>
              <a:t>Neudesic</a:t>
            </a:r>
            <a:endParaRPr lang="en-US" dirty="0"/>
          </a:p>
          <a:p>
            <a:r>
              <a:rPr lang="en-US" dirty="0"/>
              <a:t>Current Technologies</a:t>
            </a:r>
          </a:p>
          <a:p>
            <a:pPr lvl="1"/>
            <a:r>
              <a:rPr lang="en-US" dirty="0"/>
              <a:t>Xamarin, .NET, Java</a:t>
            </a:r>
          </a:p>
          <a:p>
            <a:pPr lvl="1"/>
            <a:r>
              <a:rPr lang="en-US" dirty="0"/>
              <a:t>SQL, Couchbase, </a:t>
            </a:r>
            <a:r>
              <a:rPr lang="en-US" dirty="0" err="1"/>
              <a:t>GraphQL</a:t>
            </a:r>
            <a:r>
              <a:rPr lang="en-US" dirty="0"/>
              <a:t>, </a:t>
            </a:r>
            <a:r>
              <a:rPr lang="en-US" dirty="0" err="1"/>
              <a:t>CosmosDB</a:t>
            </a:r>
            <a:endParaRPr lang="en-US" dirty="0"/>
          </a:p>
          <a:p>
            <a:pPr lvl="1"/>
            <a:r>
              <a:rPr lang="en-US" dirty="0" err="1"/>
              <a:t>SpecFlow</a:t>
            </a:r>
            <a:endParaRPr lang="en-US" dirty="0"/>
          </a:p>
          <a:p>
            <a:pPr lvl="1"/>
            <a:r>
              <a:rPr lang="en-US" dirty="0"/>
              <a:t>Angular 2+</a:t>
            </a:r>
          </a:p>
          <a:p>
            <a:r>
              <a:rPr lang="en-US" dirty="0"/>
              <a:t>Education</a:t>
            </a:r>
          </a:p>
          <a:p>
            <a:pPr lvl="1"/>
            <a:r>
              <a:rPr lang="en-US" dirty="0"/>
              <a:t>Bachelor of Computer Science @ ASU</a:t>
            </a:r>
          </a:p>
          <a:p>
            <a:r>
              <a:rPr lang="en-US" dirty="0"/>
              <a:t>Hobbies</a:t>
            </a:r>
          </a:p>
          <a:p>
            <a:pPr lvl="1"/>
            <a:r>
              <a:rPr lang="en-US" dirty="0"/>
              <a:t>Learning Tech, Riding Motorcycles, Working on Cars, Hiking, Traveling</a:t>
            </a:r>
          </a:p>
          <a:p>
            <a:pPr marL="274320" lvl="1" indent="0">
              <a:buNone/>
            </a:pPr>
            <a:endParaRPr lang="en-US" dirty="0"/>
          </a:p>
        </p:txBody>
      </p:sp>
      <p:pic>
        <p:nvPicPr>
          <p:cNvPr id="5" name="Picture 4">
            <a:extLst>
              <a:ext uri="{FF2B5EF4-FFF2-40B4-BE49-F238E27FC236}">
                <a16:creationId xmlns:a16="http://schemas.microsoft.com/office/drawing/2014/main" id="{DF0AF60C-25EC-4AEA-8AE5-ED7D4D93D872}"/>
              </a:ext>
            </a:extLst>
          </p:cNvPr>
          <p:cNvPicPr>
            <a:picLocks noChangeAspect="1"/>
          </p:cNvPicPr>
          <p:nvPr/>
        </p:nvPicPr>
        <p:blipFill>
          <a:blip r:embed="rId2"/>
          <a:stretch>
            <a:fillRect/>
          </a:stretch>
        </p:blipFill>
        <p:spPr>
          <a:xfrm>
            <a:off x="6386624" y="1908544"/>
            <a:ext cx="3130367" cy="3121672"/>
          </a:xfrm>
          <a:prstGeom prst="rect">
            <a:avLst/>
          </a:prstGeom>
        </p:spPr>
      </p:pic>
    </p:spTree>
    <p:extLst>
      <p:ext uri="{BB962C8B-B14F-4D97-AF65-F5344CB8AC3E}">
        <p14:creationId xmlns:p14="http://schemas.microsoft.com/office/powerpoint/2010/main" val="289409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8490-DA3B-4DA1-B55D-60681EAD5CCC}"/>
              </a:ext>
            </a:extLst>
          </p:cNvPr>
          <p:cNvSpPr>
            <a:spLocks noGrp="1"/>
          </p:cNvSpPr>
          <p:nvPr>
            <p:ph type="title"/>
          </p:nvPr>
        </p:nvSpPr>
        <p:spPr/>
        <p:txBody>
          <a:bodyPr/>
          <a:lstStyle/>
          <a:p>
            <a:r>
              <a:rPr lang="en-US" dirty="0" err="1"/>
              <a:t>CollectionView</a:t>
            </a:r>
            <a:endParaRPr lang="en-US" dirty="0"/>
          </a:p>
        </p:txBody>
      </p:sp>
      <p:sp>
        <p:nvSpPr>
          <p:cNvPr id="3" name="Content Placeholder 2">
            <a:extLst>
              <a:ext uri="{FF2B5EF4-FFF2-40B4-BE49-F238E27FC236}">
                <a16:creationId xmlns:a16="http://schemas.microsoft.com/office/drawing/2014/main" id="{103B59B1-6DFF-4859-9A3D-4A6F22F61E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9AE0F34-10B4-4461-B0F9-891B6691E943}"/>
              </a:ext>
            </a:extLst>
          </p:cNvPr>
          <p:cNvPicPr>
            <a:picLocks noChangeAspect="1"/>
          </p:cNvPicPr>
          <p:nvPr/>
        </p:nvPicPr>
        <p:blipFill>
          <a:blip r:embed="rId2"/>
          <a:stretch>
            <a:fillRect/>
          </a:stretch>
        </p:blipFill>
        <p:spPr>
          <a:xfrm>
            <a:off x="6666987" y="789053"/>
            <a:ext cx="2912949" cy="5484155"/>
          </a:xfrm>
          <a:prstGeom prst="rect">
            <a:avLst/>
          </a:prstGeom>
        </p:spPr>
      </p:pic>
    </p:spTree>
    <p:extLst>
      <p:ext uri="{BB962C8B-B14F-4D97-AF65-F5344CB8AC3E}">
        <p14:creationId xmlns:p14="http://schemas.microsoft.com/office/powerpoint/2010/main" val="383491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5943-BE2A-45D7-8D48-7AEADF83BFDE}"/>
              </a:ext>
            </a:extLst>
          </p:cNvPr>
          <p:cNvSpPr>
            <a:spLocks noGrp="1"/>
          </p:cNvSpPr>
          <p:nvPr>
            <p:ph type="title"/>
          </p:nvPr>
        </p:nvSpPr>
        <p:spPr/>
        <p:txBody>
          <a:bodyPr/>
          <a:lstStyle/>
          <a:p>
            <a:r>
              <a:rPr lang="en-US" dirty="0"/>
              <a:t>What is the </a:t>
            </a:r>
            <a:r>
              <a:rPr lang="en-US" dirty="0" err="1"/>
              <a:t>CollectionView</a:t>
            </a:r>
            <a:r>
              <a:rPr lang="en-US" dirty="0"/>
              <a:t>?</a:t>
            </a:r>
          </a:p>
        </p:txBody>
      </p:sp>
      <p:sp>
        <p:nvSpPr>
          <p:cNvPr id="3" name="Content Placeholder 2">
            <a:extLst>
              <a:ext uri="{FF2B5EF4-FFF2-40B4-BE49-F238E27FC236}">
                <a16:creationId xmlns:a16="http://schemas.microsoft.com/office/drawing/2014/main" id="{14FF6645-B509-4F18-B216-D3E1BC432E56}"/>
              </a:ext>
            </a:extLst>
          </p:cNvPr>
          <p:cNvSpPr>
            <a:spLocks noGrp="1"/>
          </p:cNvSpPr>
          <p:nvPr>
            <p:ph idx="1"/>
          </p:nvPr>
        </p:nvSpPr>
        <p:spPr>
          <a:xfrm>
            <a:off x="1261872" y="1828800"/>
            <a:ext cx="5505450" cy="4933507"/>
          </a:xfrm>
        </p:spPr>
        <p:txBody>
          <a:bodyPr>
            <a:normAutofit lnSpcReduction="10000"/>
          </a:bodyPr>
          <a:lstStyle/>
          <a:p>
            <a:r>
              <a:rPr lang="en-US" dirty="0"/>
              <a:t>Flexible way to present data</a:t>
            </a:r>
          </a:p>
          <a:p>
            <a:r>
              <a:rPr lang="en-US" dirty="0"/>
              <a:t>Data</a:t>
            </a:r>
          </a:p>
          <a:p>
            <a:pPr lvl="1"/>
            <a:r>
              <a:rPr lang="en-US" dirty="0"/>
              <a:t>Populated via </a:t>
            </a:r>
            <a:r>
              <a:rPr lang="en-US" dirty="0" err="1"/>
              <a:t>ItemsSource</a:t>
            </a:r>
            <a:r>
              <a:rPr lang="en-US" dirty="0"/>
              <a:t> property with </a:t>
            </a:r>
            <a:r>
              <a:rPr lang="en-US" dirty="0" err="1"/>
              <a:t>IEnumerable</a:t>
            </a:r>
            <a:endParaRPr lang="en-US" dirty="0"/>
          </a:p>
          <a:p>
            <a:pPr lvl="1"/>
            <a:r>
              <a:rPr lang="en-US" dirty="0"/>
              <a:t>We customize UI by defining an </a:t>
            </a:r>
            <a:r>
              <a:rPr lang="en-US" dirty="0" err="1"/>
              <a:t>ItemTemplate</a:t>
            </a:r>
            <a:endParaRPr lang="en-US" dirty="0"/>
          </a:p>
          <a:p>
            <a:r>
              <a:rPr lang="en-US" dirty="0"/>
              <a:t>Selection</a:t>
            </a:r>
          </a:p>
          <a:p>
            <a:pPr lvl="1"/>
            <a:r>
              <a:rPr lang="en-US" dirty="0"/>
              <a:t>Single or multiple</a:t>
            </a:r>
          </a:p>
          <a:p>
            <a:r>
              <a:rPr lang="en-US" dirty="0"/>
              <a:t>Presentation</a:t>
            </a:r>
          </a:p>
          <a:p>
            <a:pPr lvl="1"/>
            <a:r>
              <a:rPr lang="en-US" dirty="0"/>
              <a:t>Vertical or horizontal</a:t>
            </a:r>
          </a:p>
          <a:p>
            <a:pPr lvl="1"/>
            <a:r>
              <a:rPr lang="en-US" dirty="0"/>
              <a:t>Empty list UI easily controlled</a:t>
            </a:r>
          </a:p>
          <a:p>
            <a:pPr lvl="1"/>
            <a:r>
              <a:rPr lang="en-US" dirty="0"/>
              <a:t>Scrolling</a:t>
            </a:r>
          </a:p>
          <a:p>
            <a:pPr lvl="2"/>
            <a:r>
              <a:rPr lang="en-US" dirty="0"/>
              <a:t>Controlled by user or programmatic (</a:t>
            </a:r>
            <a:r>
              <a:rPr lang="en-US" dirty="0" err="1"/>
              <a:t>ScrollTo</a:t>
            </a:r>
            <a:r>
              <a:rPr lang="en-US" dirty="0"/>
              <a:t>)</a:t>
            </a:r>
          </a:p>
          <a:p>
            <a:pPr lvl="1"/>
            <a:r>
              <a:rPr lang="en-US" dirty="0"/>
              <a:t>Allows grouping</a:t>
            </a:r>
          </a:p>
          <a:p>
            <a:endParaRPr lang="en-US" dirty="0"/>
          </a:p>
        </p:txBody>
      </p:sp>
      <p:pic>
        <p:nvPicPr>
          <p:cNvPr id="4" name="Picture 3">
            <a:extLst>
              <a:ext uri="{FF2B5EF4-FFF2-40B4-BE49-F238E27FC236}">
                <a16:creationId xmlns:a16="http://schemas.microsoft.com/office/drawing/2014/main" id="{6B77D064-805B-49E7-AE80-F99A461242A5}"/>
              </a:ext>
            </a:extLst>
          </p:cNvPr>
          <p:cNvPicPr>
            <a:picLocks noChangeAspect="1"/>
          </p:cNvPicPr>
          <p:nvPr/>
        </p:nvPicPr>
        <p:blipFill>
          <a:blip r:embed="rId3"/>
          <a:stretch>
            <a:fillRect/>
          </a:stretch>
        </p:blipFill>
        <p:spPr>
          <a:xfrm>
            <a:off x="6767322" y="1828800"/>
            <a:ext cx="4187190" cy="135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813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832F-9BA3-47F9-9020-2BD6CDA8A16D}"/>
              </a:ext>
            </a:extLst>
          </p:cNvPr>
          <p:cNvSpPr>
            <a:spLocks noGrp="1"/>
          </p:cNvSpPr>
          <p:nvPr>
            <p:ph type="title"/>
          </p:nvPr>
        </p:nvSpPr>
        <p:spPr/>
        <p:txBody>
          <a:bodyPr/>
          <a:lstStyle/>
          <a:p>
            <a:r>
              <a:rPr lang="en-US" dirty="0"/>
              <a:t>Differences from List View</a:t>
            </a:r>
          </a:p>
        </p:txBody>
      </p:sp>
      <p:sp>
        <p:nvSpPr>
          <p:cNvPr id="3" name="Content Placeholder 2">
            <a:extLst>
              <a:ext uri="{FF2B5EF4-FFF2-40B4-BE49-F238E27FC236}">
                <a16:creationId xmlns:a16="http://schemas.microsoft.com/office/drawing/2014/main" id="{448BA974-4BE9-4328-9FE9-F71B60FCBF6B}"/>
              </a:ext>
            </a:extLst>
          </p:cNvPr>
          <p:cNvSpPr>
            <a:spLocks noGrp="1"/>
          </p:cNvSpPr>
          <p:nvPr>
            <p:ph idx="1"/>
          </p:nvPr>
        </p:nvSpPr>
        <p:spPr/>
        <p:txBody>
          <a:bodyPr/>
          <a:lstStyle/>
          <a:p>
            <a:r>
              <a:rPr lang="en-US" dirty="0"/>
              <a:t>Vertical or </a:t>
            </a:r>
            <a:r>
              <a:rPr lang="en-US" b="1" dirty="0"/>
              <a:t>horizontal</a:t>
            </a:r>
            <a:r>
              <a:rPr lang="en-US" dirty="0"/>
              <a:t> </a:t>
            </a:r>
          </a:p>
          <a:p>
            <a:r>
              <a:rPr lang="en-US" dirty="0"/>
              <a:t>Single or </a:t>
            </a:r>
            <a:r>
              <a:rPr lang="en-US" b="1" dirty="0"/>
              <a:t>multiple</a:t>
            </a:r>
            <a:r>
              <a:rPr lang="en-US" dirty="0"/>
              <a:t> selection</a:t>
            </a:r>
          </a:p>
          <a:p>
            <a:r>
              <a:rPr lang="en-US" dirty="0" err="1"/>
              <a:t>GridItemsLayout</a:t>
            </a:r>
            <a:endParaRPr lang="en-US" dirty="0"/>
          </a:p>
          <a:p>
            <a:r>
              <a:rPr lang="en-US" dirty="0"/>
              <a:t>Automatically utilizes virtualization provided by native</a:t>
            </a:r>
          </a:p>
        </p:txBody>
      </p:sp>
    </p:spTree>
    <p:extLst>
      <p:ext uri="{BB962C8B-B14F-4D97-AF65-F5344CB8AC3E}">
        <p14:creationId xmlns:p14="http://schemas.microsoft.com/office/powerpoint/2010/main" val="95340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5423-0EB9-41EA-8524-960907D19C9F}"/>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570647E-CB98-4201-BCE9-F9FB1BA1B69A}"/>
              </a:ext>
            </a:extLst>
          </p:cNvPr>
          <p:cNvSpPr>
            <a:spLocks noGrp="1"/>
          </p:cNvSpPr>
          <p:nvPr>
            <p:ph idx="1"/>
          </p:nvPr>
        </p:nvSpPr>
        <p:spPr/>
        <p:txBody>
          <a:bodyPr/>
          <a:lstStyle/>
          <a:p>
            <a:r>
              <a:rPr lang="en-US" dirty="0"/>
              <a:t>Requirements</a:t>
            </a:r>
          </a:p>
          <a:p>
            <a:pPr lvl="1"/>
            <a:r>
              <a:rPr lang="en-US" dirty="0" err="1"/>
              <a:t>Xamarin.Forms</a:t>
            </a:r>
            <a:r>
              <a:rPr lang="en-US" dirty="0"/>
              <a:t> 4.0+</a:t>
            </a:r>
          </a:p>
          <a:p>
            <a:r>
              <a:rPr lang="en-US" dirty="0"/>
              <a:t>iOS</a:t>
            </a:r>
          </a:p>
          <a:p>
            <a:pPr lvl="1"/>
            <a:r>
              <a:rPr lang="en-US" dirty="0"/>
              <a:t>Add the following to your </a:t>
            </a:r>
            <a:r>
              <a:rPr lang="en-US" dirty="0" err="1"/>
              <a:t>AppDelegate</a:t>
            </a:r>
            <a:endParaRPr lang="en-US" dirty="0"/>
          </a:p>
          <a:p>
            <a:pPr lvl="2"/>
            <a:r>
              <a:rPr lang="en-US" dirty="0" err="1"/>
              <a:t>Forms.SetFlags</a:t>
            </a:r>
            <a:r>
              <a:rPr lang="en-US" dirty="0"/>
              <a:t>("</a:t>
            </a:r>
            <a:r>
              <a:rPr lang="en-US" dirty="0" err="1"/>
              <a:t>CollectionView_Experimental</a:t>
            </a:r>
            <a:r>
              <a:rPr lang="en-US" dirty="0"/>
              <a:t>");</a:t>
            </a:r>
          </a:p>
          <a:p>
            <a:r>
              <a:rPr lang="en-US" dirty="0"/>
              <a:t>Android</a:t>
            </a:r>
          </a:p>
          <a:p>
            <a:pPr lvl="1"/>
            <a:r>
              <a:rPr lang="en-US" dirty="0"/>
              <a:t>Add the following to your </a:t>
            </a:r>
            <a:r>
              <a:rPr lang="en-US" dirty="0" err="1"/>
              <a:t>MainActivity</a:t>
            </a:r>
            <a:endParaRPr lang="en-US" dirty="0"/>
          </a:p>
          <a:p>
            <a:pPr lvl="2"/>
            <a:r>
              <a:rPr lang="en-US" dirty="0" err="1"/>
              <a:t>Forms.SetFlags</a:t>
            </a:r>
            <a:r>
              <a:rPr lang="en-US" dirty="0"/>
              <a:t>("</a:t>
            </a:r>
            <a:r>
              <a:rPr lang="en-US" dirty="0" err="1"/>
              <a:t>CollectionView_Experimental</a:t>
            </a:r>
            <a:r>
              <a:rPr lang="en-US" dirty="0"/>
              <a:t>");</a:t>
            </a:r>
          </a:p>
        </p:txBody>
      </p:sp>
    </p:spTree>
    <p:extLst>
      <p:ext uri="{BB962C8B-B14F-4D97-AF65-F5344CB8AC3E}">
        <p14:creationId xmlns:p14="http://schemas.microsoft.com/office/powerpoint/2010/main" val="2054764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AD62-CB9E-4E8D-8052-9B4C9DF0A09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746965A-FF5D-4FC5-9D27-293128246E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3691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61FE188-CB2A-48A9-BFA7-F17FFADF9C81}"/>
              </a:ext>
            </a:extLst>
          </p:cNvPr>
          <p:cNvSpPr txBox="1">
            <a:spLocks/>
          </p:cNvSpPr>
          <p:nvPr/>
        </p:nvSpPr>
        <p:spPr>
          <a:xfrm>
            <a:off x="1053924" y="181121"/>
            <a:ext cx="8174971" cy="1033877"/>
          </a:xfrm>
          <a:prstGeom prst="rect">
            <a:avLst/>
          </a:prstGeom>
        </p:spPr>
        <p:txBody>
          <a:bodyPr vert="horz" lIns="91440" tIns="27432" rIns="91440" bIns="45720" rtlCol="0" anchor="b">
            <a:normAutofit fontScale="82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en-US" sz="6200" dirty="0"/>
              <a:t>Why Work at </a:t>
            </a:r>
            <a:r>
              <a:rPr lang="en-US" sz="6200" dirty="0" err="1"/>
              <a:t>Neudesic</a:t>
            </a:r>
            <a:r>
              <a:rPr lang="en-US" sz="6200" dirty="0"/>
              <a:t>?</a:t>
            </a:r>
          </a:p>
        </p:txBody>
      </p:sp>
      <p:sp>
        <p:nvSpPr>
          <p:cNvPr id="22" name="Subtitle 2">
            <a:extLst>
              <a:ext uri="{FF2B5EF4-FFF2-40B4-BE49-F238E27FC236}">
                <a16:creationId xmlns:a16="http://schemas.microsoft.com/office/drawing/2014/main" id="{42FF61C7-F879-487A-AE68-B20048C9864F}"/>
              </a:ext>
            </a:extLst>
          </p:cNvPr>
          <p:cNvSpPr txBox="1">
            <a:spLocks/>
          </p:cNvSpPr>
          <p:nvPr/>
        </p:nvSpPr>
        <p:spPr>
          <a:xfrm>
            <a:off x="773723" y="1249371"/>
            <a:ext cx="8338167" cy="482229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ctr"/>
            <a:r>
              <a:rPr lang="en-US" b="1" dirty="0" err="1"/>
              <a:t>Neudesic</a:t>
            </a:r>
            <a:r>
              <a:rPr lang="en-US" b="1" dirty="0"/>
              <a:t> is home to smart, talented and motivated people. People who want to work for an innovative company that values their skills and keeps their passions alive with new challenges and opportunities. </a:t>
            </a:r>
          </a:p>
          <a:p>
            <a:endParaRPr lang="en-US" b="1" dirty="0"/>
          </a:p>
          <a:p>
            <a:r>
              <a:rPr lang="en-US" b="1" dirty="0"/>
              <a:t>Passion: </a:t>
            </a:r>
            <a:r>
              <a:rPr lang="en-US" dirty="0" err="1"/>
              <a:t>Neudesic</a:t>
            </a:r>
            <a:r>
              <a:rPr lang="en-US" dirty="0"/>
              <a:t> is a technology-oriented company and a common thread you will find throughout the organization is a passion by its employees for technology, to stay on the bleeding-edge, and the desire to work on highly interesting, complex solutions.</a:t>
            </a:r>
          </a:p>
          <a:p>
            <a:r>
              <a:rPr lang="en-US" b="1" dirty="0"/>
              <a:t>Innovation: </a:t>
            </a:r>
            <a:r>
              <a:rPr lang="en-US" dirty="0"/>
              <a:t>Passion for technology drives us.  But it’s innovation that defines us.  We approach challenges from a unique perspective which allows us to create ideas, products and solutions that change the game.</a:t>
            </a:r>
          </a:p>
        </p:txBody>
      </p:sp>
      <p:pic>
        <p:nvPicPr>
          <p:cNvPr id="23" name="Picture 22">
            <a:extLst>
              <a:ext uri="{FF2B5EF4-FFF2-40B4-BE49-F238E27FC236}">
                <a16:creationId xmlns:a16="http://schemas.microsoft.com/office/drawing/2014/main" id="{6DACEED1-52CF-4129-95AC-D9079AAF2DDA}"/>
              </a:ext>
            </a:extLst>
          </p:cNvPr>
          <p:cNvPicPr>
            <a:picLocks noChangeAspect="1"/>
          </p:cNvPicPr>
          <p:nvPr/>
        </p:nvPicPr>
        <p:blipFill>
          <a:blip r:embed="rId2"/>
          <a:stretch>
            <a:fillRect/>
          </a:stretch>
        </p:blipFill>
        <p:spPr>
          <a:xfrm>
            <a:off x="9111890" y="108604"/>
            <a:ext cx="2836435" cy="2075669"/>
          </a:xfrm>
          <a:prstGeom prst="rect">
            <a:avLst/>
          </a:prstGeom>
          <a:effectLst>
            <a:softEdge rad="38100"/>
          </a:effectLst>
        </p:spPr>
      </p:pic>
      <p:pic>
        <p:nvPicPr>
          <p:cNvPr id="24" name="Picture 23">
            <a:extLst>
              <a:ext uri="{FF2B5EF4-FFF2-40B4-BE49-F238E27FC236}">
                <a16:creationId xmlns:a16="http://schemas.microsoft.com/office/drawing/2014/main" id="{19D80BFA-122F-4A54-BE64-A60ACE78FD91}"/>
              </a:ext>
            </a:extLst>
          </p:cNvPr>
          <p:cNvPicPr>
            <a:picLocks noChangeAspect="1"/>
          </p:cNvPicPr>
          <p:nvPr/>
        </p:nvPicPr>
        <p:blipFill>
          <a:blip r:embed="rId3"/>
          <a:stretch>
            <a:fillRect/>
          </a:stretch>
        </p:blipFill>
        <p:spPr>
          <a:xfrm>
            <a:off x="9111890" y="2085913"/>
            <a:ext cx="2836435" cy="1724099"/>
          </a:xfrm>
          <a:prstGeom prst="rect">
            <a:avLst/>
          </a:prstGeom>
          <a:effectLst>
            <a:softEdge rad="38100"/>
          </a:effectLst>
        </p:spPr>
      </p:pic>
      <p:pic>
        <p:nvPicPr>
          <p:cNvPr id="25" name="Picture 24">
            <a:extLst>
              <a:ext uri="{FF2B5EF4-FFF2-40B4-BE49-F238E27FC236}">
                <a16:creationId xmlns:a16="http://schemas.microsoft.com/office/drawing/2014/main" id="{947DC1D9-AE9C-4AAE-9F06-69F5D00B66E0}"/>
              </a:ext>
            </a:extLst>
          </p:cNvPr>
          <p:cNvPicPr>
            <a:picLocks noChangeAspect="1"/>
          </p:cNvPicPr>
          <p:nvPr/>
        </p:nvPicPr>
        <p:blipFill>
          <a:blip r:embed="rId4"/>
          <a:stretch>
            <a:fillRect/>
          </a:stretch>
        </p:blipFill>
        <p:spPr>
          <a:xfrm>
            <a:off x="9545484" y="3701633"/>
            <a:ext cx="1969246" cy="1889841"/>
          </a:xfrm>
          <a:prstGeom prst="rect">
            <a:avLst/>
          </a:prstGeom>
          <a:effectLst>
            <a:softEdge rad="38100"/>
          </a:effectLst>
        </p:spPr>
      </p:pic>
      <p:pic>
        <p:nvPicPr>
          <p:cNvPr id="26" name="Picture 25">
            <a:extLst>
              <a:ext uri="{FF2B5EF4-FFF2-40B4-BE49-F238E27FC236}">
                <a16:creationId xmlns:a16="http://schemas.microsoft.com/office/drawing/2014/main" id="{6478DB1A-DDB8-4703-8662-455FFB516376}"/>
              </a:ext>
            </a:extLst>
          </p:cNvPr>
          <p:cNvPicPr>
            <a:picLocks noChangeAspect="1"/>
          </p:cNvPicPr>
          <p:nvPr/>
        </p:nvPicPr>
        <p:blipFill>
          <a:blip r:embed="rId5"/>
          <a:stretch>
            <a:fillRect/>
          </a:stretch>
        </p:blipFill>
        <p:spPr>
          <a:xfrm>
            <a:off x="9228895" y="5591474"/>
            <a:ext cx="2419350" cy="1171575"/>
          </a:xfrm>
          <a:prstGeom prst="rect">
            <a:avLst/>
          </a:prstGeom>
          <a:effectLst>
            <a:softEdge rad="38100"/>
          </a:effectLst>
        </p:spPr>
      </p:pic>
    </p:spTree>
    <p:extLst>
      <p:ext uri="{BB962C8B-B14F-4D97-AF65-F5344CB8AC3E}">
        <p14:creationId xmlns:p14="http://schemas.microsoft.com/office/powerpoint/2010/main" val="2685578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CF7E24-D886-462B-8FF4-12535349E935}"/>
              </a:ext>
            </a:extLst>
          </p:cNvPr>
          <p:cNvSpPr>
            <a:spLocks noGrp="1"/>
          </p:cNvSpPr>
          <p:nvPr>
            <p:ph type="title"/>
          </p:nvPr>
        </p:nvSpPr>
        <p:spPr>
          <a:xfrm>
            <a:off x="634417" y="548547"/>
            <a:ext cx="7411825" cy="1342505"/>
          </a:xfrm>
        </p:spPr>
        <p:txBody>
          <a:bodyPr>
            <a:normAutofit fontScale="90000"/>
          </a:bodyPr>
          <a:lstStyle/>
          <a:p>
            <a:r>
              <a:rPr lang="en-US" sz="5600" dirty="0"/>
              <a:t>Careers at Neudesic</a:t>
            </a:r>
            <a:br>
              <a:rPr lang="en-US" dirty="0"/>
            </a:br>
            <a:endParaRPr lang="en-US" dirty="0"/>
          </a:p>
        </p:txBody>
      </p:sp>
      <p:sp>
        <p:nvSpPr>
          <p:cNvPr id="5" name="Content Placeholder 2">
            <a:extLst>
              <a:ext uri="{FF2B5EF4-FFF2-40B4-BE49-F238E27FC236}">
                <a16:creationId xmlns:a16="http://schemas.microsoft.com/office/drawing/2014/main" id="{33889606-E2A3-401E-AF72-B83FBAD1F82B}"/>
              </a:ext>
            </a:extLst>
          </p:cNvPr>
          <p:cNvSpPr>
            <a:spLocks noGrp="1"/>
          </p:cNvSpPr>
          <p:nvPr>
            <p:ph idx="1"/>
          </p:nvPr>
        </p:nvSpPr>
        <p:spPr>
          <a:xfrm>
            <a:off x="1040050" y="1555709"/>
            <a:ext cx="7514192" cy="2719767"/>
          </a:xfrm>
        </p:spPr>
        <p:txBody>
          <a:bodyPr anchor="t">
            <a:noAutofit/>
          </a:bodyPr>
          <a:lstStyle/>
          <a:p>
            <a:r>
              <a:rPr lang="en-US" dirty="0"/>
              <a:t>Custom Application Development</a:t>
            </a:r>
          </a:p>
          <a:p>
            <a:r>
              <a:rPr lang="en-US" dirty="0"/>
              <a:t>Predictive Enterprise (Data Analytics &amp; Engineering)</a:t>
            </a:r>
          </a:p>
          <a:p>
            <a:r>
              <a:rPr lang="en-US" dirty="0"/>
              <a:t>Cloud Infrastructure Services</a:t>
            </a:r>
          </a:p>
          <a:p>
            <a:r>
              <a:rPr lang="en-US" dirty="0"/>
              <a:t>Project Management &amp; Delivery</a:t>
            </a:r>
          </a:p>
          <a:p>
            <a:r>
              <a:rPr lang="en-US" dirty="0"/>
              <a:t>IDX (User Experience)</a:t>
            </a:r>
          </a:p>
        </p:txBody>
      </p:sp>
      <p:sp>
        <p:nvSpPr>
          <p:cNvPr id="6" name="Title 1">
            <a:extLst>
              <a:ext uri="{FF2B5EF4-FFF2-40B4-BE49-F238E27FC236}">
                <a16:creationId xmlns:a16="http://schemas.microsoft.com/office/drawing/2014/main" id="{1D7278A9-CCD8-4647-8E4E-46D9F59F2835}"/>
              </a:ext>
            </a:extLst>
          </p:cNvPr>
          <p:cNvSpPr txBox="1">
            <a:spLocks/>
          </p:cNvSpPr>
          <p:nvPr/>
        </p:nvSpPr>
        <p:spPr>
          <a:xfrm>
            <a:off x="990017" y="4400968"/>
            <a:ext cx="9049331" cy="1342505"/>
          </a:xfrm>
          <a:prstGeom prst="rect">
            <a:avLst/>
          </a:prstGeom>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000" dirty="0"/>
              <a:t>Ask me about openings or contact</a:t>
            </a:r>
          </a:p>
          <a:p>
            <a:pPr algn="l"/>
            <a:r>
              <a:rPr lang="en-US" sz="3000" dirty="0"/>
              <a:t>our local recruiter:  Tony Brownell (Tony.Brownell@neudesic.com)</a:t>
            </a:r>
          </a:p>
        </p:txBody>
      </p:sp>
    </p:spTree>
    <p:extLst>
      <p:ext uri="{BB962C8B-B14F-4D97-AF65-F5344CB8AC3E}">
        <p14:creationId xmlns:p14="http://schemas.microsoft.com/office/powerpoint/2010/main" val="1182649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CE7F-4882-47C2-9AB3-B80ADFC52556}"/>
              </a:ext>
            </a:extLst>
          </p:cNvPr>
          <p:cNvSpPr>
            <a:spLocks noGrp="1"/>
          </p:cNvSpPr>
          <p:nvPr>
            <p:ph type="title"/>
          </p:nvPr>
        </p:nvSpPr>
        <p:spPr/>
        <p:txBody>
          <a:bodyPr/>
          <a:lstStyle/>
          <a:p>
            <a:r>
              <a:rPr lang="en-US" dirty="0"/>
              <a:t>Questions</a:t>
            </a:r>
          </a:p>
        </p:txBody>
      </p:sp>
      <p:pic>
        <p:nvPicPr>
          <p:cNvPr id="4" name="Picture 3">
            <a:extLst>
              <a:ext uri="{FF2B5EF4-FFF2-40B4-BE49-F238E27FC236}">
                <a16:creationId xmlns:a16="http://schemas.microsoft.com/office/drawing/2014/main" id="{60CB5C92-8DE4-4676-8B9F-D6707CFF0144}"/>
              </a:ext>
            </a:extLst>
          </p:cNvPr>
          <p:cNvPicPr>
            <a:picLocks noChangeAspect="1"/>
          </p:cNvPicPr>
          <p:nvPr/>
        </p:nvPicPr>
        <p:blipFill>
          <a:blip r:embed="rId2"/>
          <a:stretch>
            <a:fillRect/>
          </a:stretch>
        </p:blipFill>
        <p:spPr>
          <a:xfrm>
            <a:off x="2323435" y="1830268"/>
            <a:ext cx="7569513" cy="4577870"/>
          </a:xfrm>
          <a:prstGeom prst="rect">
            <a:avLst/>
          </a:prstGeom>
        </p:spPr>
      </p:pic>
    </p:spTree>
    <p:extLst>
      <p:ext uri="{BB962C8B-B14F-4D97-AF65-F5344CB8AC3E}">
        <p14:creationId xmlns:p14="http://schemas.microsoft.com/office/powerpoint/2010/main" val="32542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1E9F-400E-4F6E-9FA7-26F60EB58C7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EA3D79D-ADD5-4CAE-9546-7B1AE4E469B7}"/>
              </a:ext>
            </a:extLst>
          </p:cNvPr>
          <p:cNvSpPr>
            <a:spLocks noGrp="1"/>
          </p:cNvSpPr>
          <p:nvPr>
            <p:ph idx="1"/>
          </p:nvPr>
        </p:nvSpPr>
        <p:spPr/>
        <p:txBody>
          <a:bodyPr>
            <a:normAutofit fontScale="92500" lnSpcReduction="20000"/>
          </a:bodyPr>
          <a:lstStyle/>
          <a:p>
            <a:r>
              <a:rPr lang="en-US" dirty="0"/>
              <a:t>Shell Applications</a:t>
            </a:r>
          </a:p>
          <a:p>
            <a:pPr lvl="1"/>
            <a:r>
              <a:rPr lang="en-US" dirty="0"/>
              <a:t>What is it?</a:t>
            </a:r>
          </a:p>
          <a:p>
            <a:pPr lvl="1"/>
            <a:r>
              <a:rPr lang="en-US" dirty="0"/>
              <a:t>Setup</a:t>
            </a:r>
          </a:p>
          <a:p>
            <a:pPr lvl="1"/>
            <a:r>
              <a:rPr lang="en-US" dirty="0"/>
              <a:t>Using Shell (Demos)</a:t>
            </a:r>
          </a:p>
          <a:p>
            <a:pPr lvl="1"/>
            <a:r>
              <a:rPr lang="en-US" dirty="0"/>
              <a:t>When to use it</a:t>
            </a:r>
          </a:p>
          <a:p>
            <a:r>
              <a:rPr lang="en-US" dirty="0"/>
              <a:t>Hot Reloading</a:t>
            </a:r>
          </a:p>
          <a:p>
            <a:pPr lvl="1"/>
            <a:r>
              <a:rPr lang="en-US" dirty="0"/>
              <a:t>What is it?</a:t>
            </a:r>
          </a:p>
          <a:p>
            <a:pPr lvl="1"/>
            <a:r>
              <a:rPr lang="en-US" dirty="0"/>
              <a:t>Setup</a:t>
            </a:r>
          </a:p>
          <a:p>
            <a:pPr lvl="1"/>
            <a:r>
              <a:rPr lang="en-US" dirty="0"/>
              <a:t>Using Hot Reloading (Demo)</a:t>
            </a:r>
          </a:p>
          <a:p>
            <a:pPr lvl="1"/>
            <a:r>
              <a:rPr lang="en-US" dirty="0"/>
              <a:t>Comparing with other frameworks</a:t>
            </a:r>
          </a:p>
          <a:p>
            <a:r>
              <a:rPr lang="en-US" dirty="0" err="1"/>
              <a:t>CollectionViews</a:t>
            </a:r>
            <a:endParaRPr lang="en-US" dirty="0"/>
          </a:p>
          <a:p>
            <a:pPr lvl="1"/>
            <a:r>
              <a:rPr lang="en-US" dirty="0"/>
              <a:t>What is it?</a:t>
            </a:r>
          </a:p>
          <a:p>
            <a:pPr lvl="1"/>
            <a:r>
              <a:rPr lang="en-US" dirty="0"/>
              <a:t>How is it different than </a:t>
            </a:r>
            <a:r>
              <a:rPr lang="en-US" dirty="0" err="1"/>
              <a:t>ListView</a:t>
            </a:r>
            <a:endParaRPr lang="en-US" dirty="0"/>
          </a:p>
          <a:p>
            <a:pPr lvl="1"/>
            <a:r>
              <a:rPr lang="en-US" dirty="0"/>
              <a:t>Setup</a:t>
            </a:r>
          </a:p>
          <a:p>
            <a:pPr lvl="1"/>
            <a:r>
              <a:rPr lang="en-US" dirty="0"/>
              <a:t>Examples</a:t>
            </a:r>
          </a:p>
        </p:txBody>
      </p:sp>
      <p:pic>
        <p:nvPicPr>
          <p:cNvPr id="5" name="Picture 4">
            <a:extLst>
              <a:ext uri="{FF2B5EF4-FFF2-40B4-BE49-F238E27FC236}">
                <a16:creationId xmlns:a16="http://schemas.microsoft.com/office/drawing/2014/main" id="{7763D7A0-B41E-4943-8584-79BED9273339}"/>
              </a:ext>
            </a:extLst>
          </p:cNvPr>
          <p:cNvPicPr>
            <a:picLocks noChangeAspect="1"/>
          </p:cNvPicPr>
          <p:nvPr/>
        </p:nvPicPr>
        <p:blipFill>
          <a:blip r:embed="rId2"/>
          <a:stretch>
            <a:fillRect/>
          </a:stretch>
        </p:blipFill>
        <p:spPr>
          <a:xfrm>
            <a:off x="7079371" y="1691322"/>
            <a:ext cx="3850757" cy="3850757"/>
          </a:xfrm>
          <a:prstGeom prst="rect">
            <a:avLst/>
          </a:prstGeom>
        </p:spPr>
      </p:pic>
    </p:spTree>
    <p:extLst>
      <p:ext uri="{BB962C8B-B14F-4D97-AF65-F5344CB8AC3E}">
        <p14:creationId xmlns:p14="http://schemas.microsoft.com/office/powerpoint/2010/main" val="210872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AD59-CCE5-4C4F-B229-95F664B47613}"/>
              </a:ext>
            </a:extLst>
          </p:cNvPr>
          <p:cNvSpPr>
            <a:spLocks noGrp="1"/>
          </p:cNvSpPr>
          <p:nvPr>
            <p:ph type="title"/>
          </p:nvPr>
        </p:nvSpPr>
        <p:spPr/>
        <p:txBody>
          <a:bodyPr/>
          <a:lstStyle/>
          <a:p>
            <a:pPr algn="ctr"/>
            <a:r>
              <a:rPr lang="en-US" dirty="0"/>
              <a:t>Shell Applications</a:t>
            </a:r>
          </a:p>
        </p:txBody>
      </p:sp>
      <p:sp>
        <p:nvSpPr>
          <p:cNvPr id="6" name="Content Placeholder 5">
            <a:extLst>
              <a:ext uri="{FF2B5EF4-FFF2-40B4-BE49-F238E27FC236}">
                <a16:creationId xmlns:a16="http://schemas.microsoft.com/office/drawing/2014/main" id="{D50EA793-544E-46C5-BF5A-E1FBDBBB037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17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B2CF-77A4-472C-8A4F-544AC62F355B}"/>
              </a:ext>
            </a:extLst>
          </p:cNvPr>
          <p:cNvSpPr>
            <a:spLocks noGrp="1"/>
          </p:cNvSpPr>
          <p:nvPr>
            <p:ph type="title"/>
          </p:nvPr>
        </p:nvSpPr>
        <p:spPr/>
        <p:txBody>
          <a:bodyPr/>
          <a:lstStyle/>
          <a:p>
            <a:r>
              <a:rPr lang="en-US" dirty="0"/>
              <a:t>What are Shell Applications?</a:t>
            </a:r>
          </a:p>
        </p:txBody>
      </p:sp>
      <p:sp>
        <p:nvSpPr>
          <p:cNvPr id="3" name="Content Placeholder 2">
            <a:extLst>
              <a:ext uri="{FF2B5EF4-FFF2-40B4-BE49-F238E27FC236}">
                <a16:creationId xmlns:a16="http://schemas.microsoft.com/office/drawing/2014/main" id="{06EDFEDC-2D7C-49A5-847B-4979DA07A078}"/>
              </a:ext>
            </a:extLst>
          </p:cNvPr>
          <p:cNvSpPr>
            <a:spLocks noGrp="1"/>
          </p:cNvSpPr>
          <p:nvPr>
            <p:ph idx="1"/>
          </p:nvPr>
        </p:nvSpPr>
        <p:spPr>
          <a:xfrm>
            <a:off x="1261872" y="1828800"/>
            <a:ext cx="5115482" cy="4351337"/>
          </a:xfrm>
        </p:spPr>
        <p:txBody>
          <a:bodyPr/>
          <a:lstStyle/>
          <a:p>
            <a:r>
              <a:rPr lang="en-US" dirty="0"/>
              <a:t>URI based navigation experience</a:t>
            </a:r>
          </a:p>
          <a:p>
            <a:pPr lvl="1"/>
            <a:r>
              <a:rPr lang="en-US" dirty="0"/>
              <a:t>Does not have to follow navigation hierarchy</a:t>
            </a:r>
          </a:p>
          <a:p>
            <a:r>
              <a:rPr lang="en-US" dirty="0"/>
              <a:t>Basic pieces</a:t>
            </a:r>
          </a:p>
          <a:p>
            <a:pPr lvl="1"/>
            <a:r>
              <a:rPr lang="en-US" dirty="0"/>
              <a:t>Flyout</a:t>
            </a:r>
          </a:p>
          <a:p>
            <a:pPr lvl="1"/>
            <a:r>
              <a:rPr lang="en-US" dirty="0"/>
              <a:t>Tabs</a:t>
            </a:r>
          </a:p>
          <a:p>
            <a:r>
              <a:rPr lang="en-US" dirty="0"/>
              <a:t>Configurable properties</a:t>
            </a:r>
          </a:p>
          <a:p>
            <a:pPr lvl="1"/>
            <a:r>
              <a:rPr lang="en-US" dirty="0"/>
              <a:t>Page colors</a:t>
            </a:r>
          </a:p>
          <a:p>
            <a:pPr lvl="1"/>
            <a:r>
              <a:rPr lang="en-US" dirty="0"/>
              <a:t>Navigation bar</a:t>
            </a:r>
          </a:p>
          <a:p>
            <a:pPr lvl="1"/>
            <a:r>
              <a:rPr lang="en-US" dirty="0"/>
              <a:t>Tab bar</a:t>
            </a:r>
          </a:p>
          <a:p>
            <a:pPr lvl="1"/>
            <a:r>
              <a:rPr lang="en-US" dirty="0"/>
              <a:t>Etc.</a:t>
            </a:r>
          </a:p>
        </p:txBody>
      </p:sp>
      <p:pic>
        <p:nvPicPr>
          <p:cNvPr id="5" name="Picture 4">
            <a:extLst>
              <a:ext uri="{FF2B5EF4-FFF2-40B4-BE49-F238E27FC236}">
                <a16:creationId xmlns:a16="http://schemas.microsoft.com/office/drawing/2014/main" id="{D97F2DB8-79F1-45F6-9EC2-A32B88B37B50}"/>
              </a:ext>
            </a:extLst>
          </p:cNvPr>
          <p:cNvPicPr>
            <a:picLocks noChangeAspect="1"/>
          </p:cNvPicPr>
          <p:nvPr/>
        </p:nvPicPr>
        <p:blipFill>
          <a:blip r:embed="rId2"/>
          <a:stretch>
            <a:fillRect/>
          </a:stretch>
        </p:blipFill>
        <p:spPr>
          <a:xfrm>
            <a:off x="6760308" y="1691322"/>
            <a:ext cx="4290646" cy="3217985"/>
          </a:xfrm>
          <a:prstGeom prst="rect">
            <a:avLst/>
          </a:prstGeom>
        </p:spPr>
      </p:pic>
    </p:spTree>
    <p:extLst>
      <p:ext uri="{BB962C8B-B14F-4D97-AF65-F5344CB8AC3E}">
        <p14:creationId xmlns:p14="http://schemas.microsoft.com/office/powerpoint/2010/main" val="83832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C501-D77B-4D6E-9217-4E0D3671D558}"/>
              </a:ext>
            </a:extLst>
          </p:cNvPr>
          <p:cNvSpPr>
            <a:spLocks noGrp="1"/>
          </p:cNvSpPr>
          <p:nvPr>
            <p:ph type="title"/>
          </p:nvPr>
        </p:nvSpPr>
        <p:spPr/>
        <p:txBody>
          <a:bodyPr/>
          <a:lstStyle/>
          <a:p>
            <a:r>
              <a:rPr lang="en-US" dirty="0"/>
              <a:t>Using the Shell</a:t>
            </a:r>
          </a:p>
        </p:txBody>
      </p:sp>
      <p:sp>
        <p:nvSpPr>
          <p:cNvPr id="3" name="Content Placeholder 2">
            <a:extLst>
              <a:ext uri="{FF2B5EF4-FFF2-40B4-BE49-F238E27FC236}">
                <a16:creationId xmlns:a16="http://schemas.microsoft.com/office/drawing/2014/main" id="{128EE8F2-A1D3-4AEE-99F1-B9473B949BC2}"/>
              </a:ext>
            </a:extLst>
          </p:cNvPr>
          <p:cNvSpPr>
            <a:spLocks noGrp="1"/>
          </p:cNvSpPr>
          <p:nvPr>
            <p:ph idx="1"/>
          </p:nvPr>
        </p:nvSpPr>
        <p:spPr/>
        <p:txBody>
          <a:bodyPr/>
          <a:lstStyle/>
          <a:p>
            <a:r>
              <a:rPr lang="en-US" dirty="0"/>
              <a:t>Steps to use the shell</a:t>
            </a:r>
          </a:p>
          <a:p>
            <a:pPr lvl="1"/>
            <a:r>
              <a:rPr lang="en-US" dirty="0"/>
              <a:t>Create a new </a:t>
            </a:r>
            <a:r>
              <a:rPr lang="en-US" dirty="0" err="1"/>
              <a:t>Xamarin.Forms</a:t>
            </a:r>
            <a:r>
              <a:rPr lang="en-US" dirty="0"/>
              <a:t> application</a:t>
            </a:r>
          </a:p>
          <a:p>
            <a:pPr lvl="1"/>
            <a:r>
              <a:rPr lang="en-US" dirty="0"/>
              <a:t>Add a XAML file to the shared code project</a:t>
            </a:r>
          </a:p>
          <a:p>
            <a:pPr lvl="2"/>
            <a:r>
              <a:rPr lang="en-US" dirty="0"/>
              <a:t>subclasses the Shell class</a:t>
            </a:r>
          </a:p>
          <a:p>
            <a:pPr lvl="1"/>
            <a:r>
              <a:rPr lang="en-US" dirty="0"/>
              <a:t>Set the </a:t>
            </a:r>
            <a:r>
              <a:rPr lang="en-US" dirty="0" err="1"/>
              <a:t>MainPage</a:t>
            </a:r>
            <a:r>
              <a:rPr lang="en-US" dirty="0"/>
              <a:t> property of the App class to the </a:t>
            </a:r>
            <a:r>
              <a:rPr lang="en-US" dirty="0" err="1"/>
              <a:t>subclassed</a:t>
            </a:r>
            <a:r>
              <a:rPr lang="en-US" dirty="0"/>
              <a:t> Shell object</a:t>
            </a:r>
          </a:p>
          <a:p>
            <a:pPr lvl="1"/>
            <a:r>
              <a:rPr lang="en-US" dirty="0"/>
              <a:t>Describe the visual hierarchy of the application in the </a:t>
            </a:r>
            <a:r>
              <a:rPr lang="en-US" dirty="0" err="1"/>
              <a:t>subclassed</a:t>
            </a:r>
            <a:r>
              <a:rPr lang="en-US" dirty="0"/>
              <a:t> Shell class</a:t>
            </a:r>
          </a:p>
        </p:txBody>
      </p:sp>
    </p:spTree>
    <p:extLst>
      <p:ext uri="{BB962C8B-B14F-4D97-AF65-F5344CB8AC3E}">
        <p14:creationId xmlns:p14="http://schemas.microsoft.com/office/powerpoint/2010/main" val="188264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3871-4EC3-4A71-ACEA-98CD5A6E540F}"/>
              </a:ext>
            </a:extLst>
          </p:cNvPr>
          <p:cNvSpPr>
            <a:spLocks noGrp="1"/>
          </p:cNvSpPr>
          <p:nvPr>
            <p:ph type="title"/>
          </p:nvPr>
        </p:nvSpPr>
        <p:spPr/>
        <p:txBody>
          <a:bodyPr/>
          <a:lstStyle/>
          <a:p>
            <a:r>
              <a:rPr lang="en-US" dirty="0"/>
              <a:t>Shell: Flyouts</a:t>
            </a:r>
          </a:p>
        </p:txBody>
      </p:sp>
      <p:pic>
        <p:nvPicPr>
          <p:cNvPr id="3" name="Picture 2">
            <a:extLst>
              <a:ext uri="{FF2B5EF4-FFF2-40B4-BE49-F238E27FC236}">
                <a16:creationId xmlns:a16="http://schemas.microsoft.com/office/drawing/2014/main" id="{923FA8A5-AA59-41F1-BD92-18383EECF89F}"/>
              </a:ext>
            </a:extLst>
          </p:cNvPr>
          <p:cNvPicPr>
            <a:picLocks noChangeAspect="1"/>
          </p:cNvPicPr>
          <p:nvPr/>
        </p:nvPicPr>
        <p:blipFill>
          <a:blip r:embed="rId3"/>
          <a:stretch>
            <a:fillRect/>
          </a:stretch>
        </p:blipFill>
        <p:spPr>
          <a:xfrm>
            <a:off x="6216643" y="2108762"/>
            <a:ext cx="2262190" cy="4455040"/>
          </a:xfrm>
          <a:prstGeom prst="rect">
            <a:avLst/>
          </a:prstGeom>
        </p:spPr>
      </p:pic>
      <p:sp>
        <p:nvSpPr>
          <p:cNvPr id="4" name="Content Placeholder 2">
            <a:extLst>
              <a:ext uri="{FF2B5EF4-FFF2-40B4-BE49-F238E27FC236}">
                <a16:creationId xmlns:a16="http://schemas.microsoft.com/office/drawing/2014/main" id="{0BF96E8B-D173-4B09-B0E4-C5D5017F7102}"/>
              </a:ext>
            </a:extLst>
          </p:cNvPr>
          <p:cNvSpPr>
            <a:spLocks noGrp="1"/>
          </p:cNvSpPr>
          <p:nvPr>
            <p:ph idx="1"/>
          </p:nvPr>
        </p:nvSpPr>
        <p:spPr>
          <a:xfrm>
            <a:off x="1261872" y="1828800"/>
            <a:ext cx="4834128" cy="4351337"/>
          </a:xfrm>
        </p:spPr>
        <p:txBody>
          <a:bodyPr/>
          <a:lstStyle/>
          <a:p>
            <a:pPr lvl="1"/>
            <a:r>
              <a:rPr lang="en-US" dirty="0"/>
              <a:t>Root menu for a Shell application</a:t>
            </a:r>
          </a:p>
          <a:p>
            <a:pPr lvl="1"/>
            <a:r>
              <a:rPr lang="en-US" dirty="0"/>
              <a:t>Accessible through</a:t>
            </a:r>
          </a:p>
          <a:p>
            <a:pPr lvl="2"/>
            <a:r>
              <a:rPr lang="en-US" dirty="0"/>
              <a:t>Icon</a:t>
            </a:r>
          </a:p>
          <a:p>
            <a:pPr lvl="2"/>
            <a:r>
              <a:rPr lang="en-US" dirty="0"/>
              <a:t>Swipe</a:t>
            </a:r>
          </a:p>
          <a:p>
            <a:pPr lvl="1"/>
            <a:r>
              <a:rPr lang="en-US" dirty="0"/>
              <a:t>Three parts</a:t>
            </a:r>
          </a:p>
          <a:p>
            <a:pPr lvl="2"/>
            <a:r>
              <a:rPr lang="en-US" dirty="0"/>
              <a:t>Header</a:t>
            </a:r>
          </a:p>
          <a:p>
            <a:pPr lvl="2"/>
            <a:r>
              <a:rPr lang="en-US" dirty="0"/>
              <a:t>Flyout items</a:t>
            </a:r>
          </a:p>
          <a:p>
            <a:pPr lvl="3"/>
            <a:r>
              <a:rPr lang="en-US" dirty="0"/>
              <a:t>Basic navigation to other internal pages</a:t>
            </a:r>
          </a:p>
          <a:p>
            <a:pPr lvl="2"/>
            <a:r>
              <a:rPr lang="en-US" dirty="0"/>
              <a:t>Menu items</a:t>
            </a:r>
          </a:p>
          <a:p>
            <a:pPr lvl="3"/>
            <a:r>
              <a:rPr lang="en-US" dirty="0"/>
              <a:t>Clicked/Command handling</a:t>
            </a:r>
          </a:p>
          <a:p>
            <a:pPr lvl="3"/>
            <a:r>
              <a:rPr lang="en-US" dirty="0"/>
              <a:t>Enables external navigation</a:t>
            </a:r>
          </a:p>
          <a:p>
            <a:pPr lvl="1"/>
            <a:r>
              <a:rPr lang="en-US" dirty="0"/>
              <a:t>Documentation</a:t>
            </a:r>
          </a:p>
          <a:p>
            <a:pPr lvl="2"/>
            <a:r>
              <a:rPr lang="en-US" dirty="0">
                <a:hlinkClick r:id="rId4"/>
              </a:rPr>
              <a:t>https://docs.microsoft.com/en-us/xamarin/xamarin-forms/app-fundamentals/shell/flyout</a:t>
            </a:r>
            <a:endParaRPr lang="en-US" dirty="0"/>
          </a:p>
        </p:txBody>
      </p:sp>
      <p:pic>
        <p:nvPicPr>
          <p:cNvPr id="5" name="Picture 4">
            <a:extLst>
              <a:ext uri="{FF2B5EF4-FFF2-40B4-BE49-F238E27FC236}">
                <a16:creationId xmlns:a16="http://schemas.microsoft.com/office/drawing/2014/main" id="{B4286BE3-813C-42CC-80E4-F0F7CB4EC4D8}"/>
              </a:ext>
            </a:extLst>
          </p:cNvPr>
          <p:cNvPicPr>
            <a:picLocks noChangeAspect="1"/>
          </p:cNvPicPr>
          <p:nvPr/>
        </p:nvPicPr>
        <p:blipFill>
          <a:blip r:embed="rId5"/>
          <a:stretch>
            <a:fillRect/>
          </a:stretch>
        </p:blipFill>
        <p:spPr>
          <a:xfrm>
            <a:off x="8736069" y="2394946"/>
            <a:ext cx="2218443" cy="3785191"/>
          </a:xfrm>
          <a:prstGeom prst="rect">
            <a:avLst/>
          </a:prstGeom>
        </p:spPr>
      </p:pic>
    </p:spTree>
    <p:extLst>
      <p:ext uri="{BB962C8B-B14F-4D97-AF65-F5344CB8AC3E}">
        <p14:creationId xmlns:p14="http://schemas.microsoft.com/office/powerpoint/2010/main" val="207936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18C-5B86-4917-930A-3E932FD1F670}"/>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CAF027DD-9BBB-4443-B8CC-7DE95AB3C0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1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3871-4EC3-4A71-ACEA-98CD5A6E540F}"/>
              </a:ext>
            </a:extLst>
          </p:cNvPr>
          <p:cNvSpPr>
            <a:spLocks noGrp="1"/>
          </p:cNvSpPr>
          <p:nvPr>
            <p:ph type="title"/>
          </p:nvPr>
        </p:nvSpPr>
        <p:spPr/>
        <p:txBody>
          <a:bodyPr/>
          <a:lstStyle/>
          <a:p>
            <a:r>
              <a:rPr lang="en-US" dirty="0"/>
              <a:t>Shell: Tabs</a:t>
            </a:r>
          </a:p>
        </p:txBody>
      </p:sp>
      <p:pic>
        <p:nvPicPr>
          <p:cNvPr id="4" name="Picture 3">
            <a:extLst>
              <a:ext uri="{FF2B5EF4-FFF2-40B4-BE49-F238E27FC236}">
                <a16:creationId xmlns:a16="http://schemas.microsoft.com/office/drawing/2014/main" id="{E87B0580-0FD9-4FE3-9ACB-EEE250B0F5A5}"/>
              </a:ext>
            </a:extLst>
          </p:cNvPr>
          <p:cNvPicPr>
            <a:picLocks noChangeAspect="1"/>
          </p:cNvPicPr>
          <p:nvPr/>
        </p:nvPicPr>
        <p:blipFill>
          <a:blip r:embed="rId3"/>
          <a:stretch>
            <a:fillRect/>
          </a:stretch>
        </p:blipFill>
        <p:spPr>
          <a:xfrm>
            <a:off x="5958666" y="2177075"/>
            <a:ext cx="2262638" cy="4468272"/>
          </a:xfrm>
          <a:prstGeom prst="rect">
            <a:avLst/>
          </a:prstGeom>
        </p:spPr>
      </p:pic>
      <p:pic>
        <p:nvPicPr>
          <p:cNvPr id="5" name="Picture 4">
            <a:extLst>
              <a:ext uri="{FF2B5EF4-FFF2-40B4-BE49-F238E27FC236}">
                <a16:creationId xmlns:a16="http://schemas.microsoft.com/office/drawing/2014/main" id="{3F798C42-1CA2-4889-9454-FCED5305950F}"/>
              </a:ext>
            </a:extLst>
          </p:cNvPr>
          <p:cNvPicPr>
            <a:picLocks noChangeAspect="1"/>
          </p:cNvPicPr>
          <p:nvPr/>
        </p:nvPicPr>
        <p:blipFill>
          <a:blip r:embed="rId4"/>
          <a:stretch>
            <a:fillRect/>
          </a:stretch>
        </p:blipFill>
        <p:spPr>
          <a:xfrm>
            <a:off x="8454029" y="2190307"/>
            <a:ext cx="2312281" cy="4455040"/>
          </a:xfrm>
          <a:prstGeom prst="rect">
            <a:avLst/>
          </a:prstGeom>
        </p:spPr>
      </p:pic>
      <p:sp>
        <p:nvSpPr>
          <p:cNvPr id="6" name="Content Placeholder 2">
            <a:extLst>
              <a:ext uri="{FF2B5EF4-FFF2-40B4-BE49-F238E27FC236}">
                <a16:creationId xmlns:a16="http://schemas.microsoft.com/office/drawing/2014/main" id="{5CF21506-0322-47B4-97CF-B6CD31B575D4}"/>
              </a:ext>
            </a:extLst>
          </p:cNvPr>
          <p:cNvSpPr>
            <a:spLocks noGrp="1"/>
          </p:cNvSpPr>
          <p:nvPr>
            <p:ph idx="1"/>
          </p:nvPr>
        </p:nvSpPr>
        <p:spPr>
          <a:xfrm>
            <a:off x="1261872" y="1828800"/>
            <a:ext cx="4834128" cy="4351337"/>
          </a:xfrm>
        </p:spPr>
        <p:txBody>
          <a:bodyPr>
            <a:normAutofit/>
          </a:bodyPr>
          <a:lstStyle/>
          <a:p>
            <a:pPr lvl="1"/>
            <a:r>
              <a:rPr lang="en-US" dirty="0"/>
              <a:t>Primary or secondary navigation for a Shell application</a:t>
            </a:r>
          </a:p>
          <a:p>
            <a:pPr lvl="1"/>
            <a:r>
              <a:rPr lang="en-US" dirty="0"/>
              <a:t>Single page application</a:t>
            </a:r>
          </a:p>
          <a:p>
            <a:pPr lvl="2"/>
            <a:r>
              <a:rPr lang="en-US" dirty="0"/>
              <a:t>Tab bar with single tab</a:t>
            </a:r>
          </a:p>
          <a:p>
            <a:pPr lvl="1"/>
            <a:r>
              <a:rPr lang="en-US" dirty="0"/>
              <a:t>Bottom tabs</a:t>
            </a:r>
          </a:p>
          <a:p>
            <a:pPr lvl="2"/>
            <a:r>
              <a:rPr lang="en-US" dirty="0"/>
              <a:t>Tab bar or flyout item with multiple tabs</a:t>
            </a:r>
          </a:p>
          <a:p>
            <a:pPr lvl="1"/>
            <a:r>
              <a:rPr lang="en-US" dirty="0"/>
              <a:t>Top tabs</a:t>
            </a:r>
          </a:p>
          <a:p>
            <a:pPr lvl="2"/>
            <a:r>
              <a:rPr lang="en-US" dirty="0"/>
              <a:t>More than one </a:t>
            </a:r>
            <a:r>
              <a:rPr lang="en-US" dirty="0" err="1"/>
              <a:t>ShellContent</a:t>
            </a:r>
            <a:r>
              <a:rPr lang="en-US" dirty="0"/>
              <a:t> object defined for a single tab</a:t>
            </a:r>
          </a:p>
          <a:p>
            <a:pPr lvl="2"/>
            <a:r>
              <a:rPr lang="en-US" dirty="0" err="1"/>
              <a:t>ContentPage</a:t>
            </a:r>
            <a:r>
              <a:rPr lang="en-US" dirty="0"/>
              <a:t> title will be displayed</a:t>
            </a:r>
          </a:p>
          <a:p>
            <a:pPr lvl="1"/>
            <a:r>
              <a:rPr lang="en-US" dirty="0"/>
              <a:t>Documentation</a:t>
            </a:r>
          </a:p>
          <a:p>
            <a:pPr lvl="2"/>
            <a:r>
              <a:rPr lang="en-US" dirty="0">
                <a:hlinkClick r:id="rId5"/>
              </a:rPr>
              <a:t>https://docs.microsoft.com/en-us/xamarin/xamarin-forms/app-fundamentals/shell/tabs</a:t>
            </a:r>
            <a:endParaRPr lang="en-US" dirty="0"/>
          </a:p>
        </p:txBody>
      </p:sp>
    </p:spTree>
    <p:extLst>
      <p:ext uri="{BB962C8B-B14F-4D97-AF65-F5344CB8AC3E}">
        <p14:creationId xmlns:p14="http://schemas.microsoft.com/office/powerpoint/2010/main" val="3126986377"/>
      </p:ext>
    </p:extLst>
  </p:cSld>
  <p:clrMapOvr>
    <a:masterClrMapping/>
  </p:clrMapOvr>
</p:sld>
</file>

<file path=ppt/theme/theme1.xml><?xml version="1.0" encoding="utf-8"?>
<a:theme xmlns:a="http://schemas.openxmlformats.org/drawingml/2006/main" name="View">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23695</TotalTime>
  <Words>1725</Words>
  <Application>Microsoft Office PowerPoint</Application>
  <PresentationFormat>Widescreen</PresentationFormat>
  <Paragraphs>195</Paragraphs>
  <Slides>27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Schoolbook</vt:lpstr>
      <vt:lpstr>Wingdings 2</vt:lpstr>
      <vt:lpstr>View</vt:lpstr>
      <vt:lpstr>What’s New and Upcoming with Xamarin</vt:lpstr>
      <vt:lpstr>Your Presenter, Shane Foley</vt:lpstr>
      <vt:lpstr>Agenda</vt:lpstr>
      <vt:lpstr>Shell Applications</vt:lpstr>
      <vt:lpstr>What are Shell Applications?</vt:lpstr>
      <vt:lpstr>Using the Shell</vt:lpstr>
      <vt:lpstr>Shell: Flyouts</vt:lpstr>
      <vt:lpstr>Demo</vt:lpstr>
      <vt:lpstr>Shell: Tabs</vt:lpstr>
      <vt:lpstr>Demo</vt:lpstr>
      <vt:lpstr>Shell: Page Configuration</vt:lpstr>
      <vt:lpstr>Shell: Navigation</vt:lpstr>
      <vt:lpstr>Demo</vt:lpstr>
      <vt:lpstr>When to Use the Shell?</vt:lpstr>
      <vt:lpstr>Hot Reloading</vt:lpstr>
      <vt:lpstr>Hot Reloading</vt:lpstr>
      <vt:lpstr>Getting Started</vt:lpstr>
      <vt:lpstr>Demo</vt:lpstr>
      <vt:lpstr>Comparison</vt:lpstr>
      <vt:lpstr>CollectionView</vt:lpstr>
      <vt:lpstr>What is the CollectionView?</vt:lpstr>
      <vt:lpstr>Differences from List View</vt:lpstr>
      <vt:lpstr>Getting Started</vt:lpstr>
      <vt:lpstr>Demo</vt:lpstr>
      <vt:lpstr>PowerPoint Presentation</vt:lpstr>
      <vt:lpstr>Careers at Neudesic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and Upcoming with Xamarin</dc:title>
  <dc:creator>Shane Foley</dc:creator>
  <cp:lastModifiedBy>Shane Foley</cp:lastModifiedBy>
  <cp:revision>129</cp:revision>
  <dcterms:created xsi:type="dcterms:W3CDTF">2019-08-30T01:57:24Z</dcterms:created>
  <dcterms:modified xsi:type="dcterms:W3CDTF">2019-10-12T21:08:45Z</dcterms:modified>
</cp:coreProperties>
</file>